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dat" ContentType="application/x-fontdata"/>
  <Default Extension="bin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media/image4.bin" ContentType="image/jpeg"/>
  <Override PartName="/ppt/slides/slide2.xml" ContentType="application/vnd.openxmlformats-officedocument.presentationml.slide+xml"/>
  <Override PartName="/ppt/media/image9.bin" ContentType="image/svg+xml"/>
  <Override PartName="/ppt/slides/slide3.xml" ContentType="application/vnd.openxmlformats-officedocument.presentationml.slide+xml"/>
  <Override PartName="/ppt/media/image14.bin" ContentType="image/svg+xml"/>
  <Override PartName="/ppt/media/image16.bin" ContentType="image/svg+xml"/>
  <Override PartName="/ppt/media/image18.bin" ContentType="image/svg+xml"/>
  <Override PartName="/ppt/media/image20.bin" ContentType="image/svg+xml"/>
  <Override PartName="/ppt/media/image22.bin" ContentType="image/svg+xml"/>
  <Override PartName="/ppt/media/image24.bin" ContentType="image/svg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41.bin" ContentType="image/svg+xml"/>
  <Override PartName="/ppt/media/image44.bin" ContentType="image/svg+xml"/>
  <Override PartName="/ppt/media/image47.bin" ContentType="image/svg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71.bin" ContentType="image/svg+xml"/>
  <Override PartName="/ppt/media/image73.bin" ContentType="image/svg+xml"/>
  <Override PartName="/ppt/media/image75.bin" ContentType="image/jpeg"/>
  <Override PartName="/ppt/media/image77.bin" ContentType="image/svg+xml"/>
  <Override PartName="/ppt/media/image80.bin" ContentType="image/svg+xml"/>
  <Override PartName="/ppt/media/image83.bin" ContentType="image/svg+xml"/>
  <Override PartName="/ppt/media/image86.bin" ContentType="image/svg+xml"/>
  <Override PartName="/ppt/media/image89.bin" ContentType="image/svg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01.bin" ContentType="image/svg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embedTrueTypeFonts="1" saveSubsetFonts="0">
  <p:sldMasterIdLst>
    <p:sldMasterId id="2147483672" r:id="rId1"/>
  </p:sldMasterIdLst>
  <p:sldIdLst>
    <p:sldId id="301" r:id="rId9"/>
    <p:sldId id="314" r:id="rId21"/>
    <p:sldId id="330" r:id="rId32"/>
    <p:sldId id="381" r:id="rId62"/>
    <p:sldId id="412" r:id="rId78"/>
    <p:sldId id="455" r:id="rId109"/>
    <p:sldId id="480" r:id="rId129"/>
    <p:sldId id="502" r:id="rId147"/>
    <p:sldId id="562" r:id="rId191"/>
    <p:sldId id="611" r:id="rId207"/>
    <p:sldId id="639" r:id="rId218"/>
    <p:sldId id="649" r:id="rId226"/>
    <p:sldId id="659" r:id="rId234"/>
  </p:sldIdLst>
  <p:sldSz cx="18288000" cy="10287000"/>
  <p:notesSz cx="18288000" cy="10287000"/>
  <p:embeddedFontLst>
    <p:embeddedFont>
      <p:font typeface="Montserrat" pitchFamily="2" charset="77"/>
      <p:bold r:id="rId6"/>
      <p:regular r:id="rId7"/>
    </p:embeddedFont>
    <p:embeddedFont>
      <p:font typeface="Montserrat SemiBold" pitchFamily="2" charset="77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viewProps" Target="viewProps.xml" Id="rId3" /><Relationship Type="http://schemas.openxmlformats.org/officeDocument/2006/relationships/presProps" Target="presProps.xml" Id="rId2" /><Relationship Type="http://schemas.openxmlformats.org/officeDocument/2006/relationships/slideMaster" Target="slideMasters/slideMaster1.xml" Id="rId1" /><Relationship Type="http://schemas.openxmlformats.org/officeDocument/2006/relationships/tableStyles" Target="tableStyles.xml" Id="rId5" /><Relationship Type="http://schemas.openxmlformats.org/officeDocument/2006/relationships/theme" Target="theme/theme1.xml" Id="rId4" /><Relationship Type="http://schemas.openxmlformats.org/officeDocument/2006/relationships/font" Target="/ppt/fonts/font.dat" Id="rId6" /><Relationship Type="http://schemas.openxmlformats.org/officeDocument/2006/relationships/font" Target="/ppt/fonts/font2.dat" Id="rId7" /><Relationship Type="http://schemas.openxmlformats.org/officeDocument/2006/relationships/font" Target="/ppt/fonts/font3.dat" Id="rId8" /><Relationship Type="http://schemas.openxmlformats.org/officeDocument/2006/relationships/slide" Target="/ppt/slides/slide1.xml" Id="rId9" /><Relationship Type="http://schemas.openxmlformats.org/officeDocument/2006/relationships/slide" Target="/ppt/slides/slide2.xml" Id="rId21" /><Relationship Type="http://schemas.openxmlformats.org/officeDocument/2006/relationships/slide" Target="/ppt/slides/slide3.xml" Id="rId32" /><Relationship Type="http://schemas.openxmlformats.org/officeDocument/2006/relationships/slide" Target="/ppt/slides/slide4.xml" Id="rId62" /><Relationship Type="http://schemas.openxmlformats.org/officeDocument/2006/relationships/slide" Target="/ppt/slides/slide5.xml" Id="rId78" /><Relationship Type="http://schemas.openxmlformats.org/officeDocument/2006/relationships/slide" Target="/ppt/slides/slide6.xml" Id="rId109" /><Relationship Type="http://schemas.openxmlformats.org/officeDocument/2006/relationships/slide" Target="/ppt/slides/slide7.xml" Id="rId129" /><Relationship Type="http://schemas.openxmlformats.org/officeDocument/2006/relationships/slide" Target="/ppt/slides/slide8.xml" Id="rId147" /><Relationship Type="http://schemas.openxmlformats.org/officeDocument/2006/relationships/slide" Target="/ppt/slides/slide9.xml" Id="rId191" /><Relationship Type="http://schemas.openxmlformats.org/officeDocument/2006/relationships/slide" Target="/ppt/slides/slide10.xml" Id="rId207" /><Relationship Type="http://schemas.openxmlformats.org/officeDocument/2006/relationships/slide" Target="/ppt/slides/slide11.xml" Id="rId218" /><Relationship Type="http://schemas.openxmlformats.org/officeDocument/2006/relationships/slide" Target="/ppt/slides/slide12.xml" Id="rId226" /><Relationship Type="http://schemas.openxmlformats.org/officeDocument/2006/relationships/slide" Target="/ppt/slides/slide13.xml" Id="rId23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475745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3150442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6995647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8595789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9559282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965825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1391113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0817637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6754893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0941404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88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808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0" /><Relationship Type="http://schemas.openxmlformats.org/officeDocument/2006/relationships/image" Target="/ppt/media/image.bin" Id="rId12" /><Relationship Type="http://schemas.openxmlformats.org/officeDocument/2006/relationships/image" Target="/ppt/media/image2.bin" Id="rId14" /><Relationship Type="http://schemas.openxmlformats.org/officeDocument/2006/relationships/image" Target="/ppt/media/image3.bin" Id="rId16" /><Relationship Type="http://schemas.openxmlformats.org/officeDocument/2006/relationships/image" Target="/ppt/media/image4.bin" Id="rId18" /><Relationship Type="http://schemas.openxmlformats.org/officeDocument/2006/relationships/image" Target="/ppt/media/image5.bin" Id="rId20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208" /><Relationship Type="http://schemas.openxmlformats.org/officeDocument/2006/relationships/image" Target="/ppt/media/image100.bin" Id="rId210" /><Relationship Type="http://schemas.openxmlformats.org/officeDocument/2006/relationships/image" Target="/ppt/media/image101.bin" Id="rId212" /><Relationship Type="http://schemas.openxmlformats.org/officeDocument/2006/relationships/image" Target="/ppt/media/image102.bin" Id="rId213" /><Relationship Type="http://schemas.openxmlformats.org/officeDocument/2006/relationships/image" Target="/ppt/media/image103.bin" Id="rId215" /><Relationship Type="http://schemas.openxmlformats.org/officeDocument/2006/relationships/image" Target="/ppt/media/image104.bin" Id="rId217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219" /><Relationship Type="http://schemas.openxmlformats.org/officeDocument/2006/relationships/image" Target="/ppt/media/image105.bin" Id="rId221" /><Relationship Type="http://schemas.openxmlformats.org/officeDocument/2006/relationships/image" Target="/ppt/media/image106.bin" Id="rId223" /><Relationship Type="http://schemas.openxmlformats.org/officeDocument/2006/relationships/image" Target="/ppt/media/image107.bin" Id="rId22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227" /><Relationship Type="http://schemas.openxmlformats.org/officeDocument/2006/relationships/image" Target="/ppt/media/image108.bin" Id="rId229" /><Relationship Type="http://schemas.openxmlformats.org/officeDocument/2006/relationships/image" Target="/ppt/media/image109.bin" Id="rId231" /><Relationship Type="http://schemas.openxmlformats.org/officeDocument/2006/relationships/image" Target="/ppt/media/image110.bin" Id="rId233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235" /><Relationship Type="http://schemas.openxmlformats.org/officeDocument/2006/relationships/image" Target="/ppt/media/image111.bin" Id="rId237" /><Relationship Type="http://schemas.openxmlformats.org/officeDocument/2006/relationships/image" Target="/ppt/media/image112.bin" Id="rId239" /><Relationship Type="http://schemas.openxmlformats.org/officeDocument/2006/relationships/image" Target="/ppt/media/image113.bin" Id="rId241" /><Relationship Type="http://schemas.openxmlformats.org/officeDocument/2006/relationships/image" Target="/ppt/media/image114.bin" Id="rId243" /><Relationship Type="http://schemas.openxmlformats.org/officeDocument/2006/relationships/image" Target="/ppt/media/image115.bin" Id="rId245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22" /><Relationship Type="http://schemas.openxmlformats.org/officeDocument/2006/relationships/image" Target="/ppt/media/image6.bin" Id="rId24" /><Relationship Type="http://schemas.openxmlformats.org/officeDocument/2006/relationships/image" Target="/ppt/media/image7.bin" Id="rId26" /><Relationship Type="http://schemas.openxmlformats.org/officeDocument/2006/relationships/image" Target="/ppt/media/image8.bin" Id="rId28" /><Relationship Type="http://schemas.openxmlformats.org/officeDocument/2006/relationships/image" Target="/ppt/media/image9.bin" Id="rId30" /><Relationship Type="http://schemas.openxmlformats.org/officeDocument/2006/relationships/image" Target="/ppt/media/image10.bin" Id="rId31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33" /><Relationship Type="http://schemas.openxmlformats.org/officeDocument/2006/relationships/image" Target="/ppt/media/image11.bin" Id="rId35" /><Relationship Type="http://schemas.openxmlformats.org/officeDocument/2006/relationships/image" Target="/ppt/media/image12.bin" Id="rId37" /><Relationship Type="http://schemas.openxmlformats.org/officeDocument/2006/relationships/image" Target="/ppt/media/image13.bin" Id="rId39" /><Relationship Type="http://schemas.openxmlformats.org/officeDocument/2006/relationships/image" Target="/ppt/media/image14.bin" Id="rId41" /><Relationship Type="http://schemas.openxmlformats.org/officeDocument/2006/relationships/image" Target="/ppt/media/image15.bin" Id="rId42" /><Relationship Type="http://schemas.openxmlformats.org/officeDocument/2006/relationships/image" Target="/ppt/media/image16.bin" Id="rId44" /><Relationship Type="http://schemas.openxmlformats.org/officeDocument/2006/relationships/image" Target="/ppt/media/image17.bin" Id="rId45" /><Relationship Type="http://schemas.openxmlformats.org/officeDocument/2006/relationships/image" Target="/ppt/media/image18.bin" Id="rId47" /><Relationship Type="http://schemas.openxmlformats.org/officeDocument/2006/relationships/image" Target="/ppt/media/image19.bin" Id="rId48" /><Relationship Type="http://schemas.openxmlformats.org/officeDocument/2006/relationships/image" Target="/ppt/media/image20.bin" Id="rId50" /><Relationship Type="http://schemas.openxmlformats.org/officeDocument/2006/relationships/image" Target="/ppt/media/image21.bin" Id="rId51" /><Relationship Type="http://schemas.openxmlformats.org/officeDocument/2006/relationships/image" Target="/ppt/media/image22.bin" Id="rId53" /><Relationship Type="http://schemas.openxmlformats.org/officeDocument/2006/relationships/image" Target="/ppt/media/image23.bin" Id="rId54" /><Relationship Type="http://schemas.openxmlformats.org/officeDocument/2006/relationships/image" Target="/ppt/media/image24.bin" Id="rId56" /><Relationship Type="http://schemas.openxmlformats.org/officeDocument/2006/relationships/image" Target="/ppt/media/image25.bin" Id="rId57" /><Relationship Type="http://schemas.openxmlformats.org/officeDocument/2006/relationships/image" Target="/ppt/media/image26.bin" Id="rId59" /><Relationship Type="http://schemas.openxmlformats.org/officeDocument/2006/relationships/image" Target="/ppt/media/image27.bin" Id="rId6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63" /><Relationship Type="http://schemas.openxmlformats.org/officeDocument/2006/relationships/image" Target="/ppt/media/image28.bin" Id="rId65" /><Relationship Type="http://schemas.openxmlformats.org/officeDocument/2006/relationships/image" Target="/ppt/media/image29.bin" Id="rId67" /><Relationship Type="http://schemas.openxmlformats.org/officeDocument/2006/relationships/image" Target="/ppt/media/image30.bin" Id="rId69" /><Relationship Type="http://schemas.openxmlformats.org/officeDocument/2006/relationships/image" Target="/ppt/media/image31.bin" Id="rId71" /><Relationship Type="http://schemas.openxmlformats.org/officeDocument/2006/relationships/image" Target="/ppt/media/image32.bin" Id="rId73" /><Relationship Type="http://schemas.openxmlformats.org/officeDocument/2006/relationships/image" Target="/ppt/media/image33.bin" Id="rId75" /><Relationship Type="http://schemas.openxmlformats.org/officeDocument/2006/relationships/image" Target="/ppt/media/image34.bin" Id="rId77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79" /><Relationship Type="http://schemas.openxmlformats.org/officeDocument/2006/relationships/image" Target="/ppt/media/image35.bin" Id="rId81" /><Relationship Type="http://schemas.openxmlformats.org/officeDocument/2006/relationships/image" Target="/ppt/media/image36.bin" Id="rId83" /><Relationship Type="http://schemas.openxmlformats.org/officeDocument/2006/relationships/image" Target="/ppt/media/image37.bin" Id="rId85" /><Relationship Type="http://schemas.openxmlformats.org/officeDocument/2006/relationships/image" Target="/ppt/media/image38.bin" Id="rId87" /><Relationship Type="http://schemas.openxmlformats.org/officeDocument/2006/relationships/image" Target="/ppt/media/image39.bin" Id="rId89" /><Relationship Type="http://schemas.openxmlformats.org/officeDocument/2006/relationships/image" Target="/ppt/media/image40.bin" Id="rId91" /><Relationship Type="http://schemas.openxmlformats.org/officeDocument/2006/relationships/image" Target="/ppt/media/image41.bin" Id="rId93" /><Relationship Type="http://schemas.openxmlformats.org/officeDocument/2006/relationships/image" Target="/ppt/media/image42.bin" Id="rId94" /><Relationship Type="http://schemas.openxmlformats.org/officeDocument/2006/relationships/image" Target="/ppt/media/image43.bin" Id="rId96" /><Relationship Type="http://schemas.openxmlformats.org/officeDocument/2006/relationships/image" Target="/ppt/media/image44.bin" Id="rId98" /><Relationship Type="http://schemas.openxmlformats.org/officeDocument/2006/relationships/image" Target="/ppt/media/image45.bin" Id="rId99" /><Relationship Type="http://schemas.openxmlformats.org/officeDocument/2006/relationships/image" Target="/ppt/media/image46.bin" Id="rId101" /><Relationship Type="http://schemas.openxmlformats.org/officeDocument/2006/relationships/image" Target="/ppt/media/image47.bin" Id="rId103" /><Relationship Type="http://schemas.openxmlformats.org/officeDocument/2006/relationships/image" Target="/ppt/media/image48.bin" Id="rId104" /><Relationship Type="http://schemas.openxmlformats.org/officeDocument/2006/relationships/image" Target="/ppt/media/image49.bin" Id="rId106" /><Relationship Type="http://schemas.openxmlformats.org/officeDocument/2006/relationships/image" Target="/ppt/media/image50.bin" Id="rId108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10" /><Relationship Type="http://schemas.openxmlformats.org/officeDocument/2006/relationships/image" Target="/ppt/media/image51.bin" Id="rId112" /><Relationship Type="http://schemas.openxmlformats.org/officeDocument/2006/relationships/image" Target="/ppt/media/image52.bin" Id="rId114" /><Relationship Type="http://schemas.openxmlformats.org/officeDocument/2006/relationships/image" Target="/ppt/media/image53.bin" Id="rId116" /><Relationship Type="http://schemas.openxmlformats.org/officeDocument/2006/relationships/image" Target="/ppt/media/image54.bin" Id="rId118" /><Relationship Type="http://schemas.openxmlformats.org/officeDocument/2006/relationships/image" Target="/ppt/media/image55.bin" Id="rId120" /><Relationship Type="http://schemas.openxmlformats.org/officeDocument/2006/relationships/image" Target="/ppt/media/image56.bin" Id="rId122" /><Relationship Type="http://schemas.openxmlformats.org/officeDocument/2006/relationships/image" Target="/ppt/media/image57.bin" Id="rId124" /><Relationship Type="http://schemas.openxmlformats.org/officeDocument/2006/relationships/image" Target="/ppt/media/image58.bin" Id="rId126" /><Relationship Type="http://schemas.openxmlformats.org/officeDocument/2006/relationships/image" Target="/ppt/media/image59.bin" Id="rId128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30" /><Relationship Type="http://schemas.openxmlformats.org/officeDocument/2006/relationships/image" Target="/ppt/media/image60.bin" Id="rId132" /><Relationship Type="http://schemas.openxmlformats.org/officeDocument/2006/relationships/image" Target="/ppt/media/image61.bin" Id="rId134" /><Relationship Type="http://schemas.openxmlformats.org/officeDocument/2006/relationships/image" Target="/ppt/media/image62.bin" Id="rId136" /><Relationship Type="http://schemas.openxmlformats.org/officeDocument/2006/relationships/image" Target="/ppt/media/image63.bin" Id="rId138" /><Relationship Type="http://schemas.openxmlformats.org/officeDocument/2006/relationships/image" Target="/ppt/media/image64.bin" Id="rId140" /><Relationship Type="http://schemas.openxmlformats.org/officeDocument/2006/relationships/image" Target="/ppt/media/image65.bin" Id="rId142" /><Relationship Type="http://schemas.openxmlformats.org/officeDocument/2006/relationships/image" Target="/ppt/media/image66.bin" Id="rId144" /><Relationship Type="http://schemas.openxmlformats.org/officeDocument/2006/relationships/image" Target="/ppt/media/image67.bin" Id="rId146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48" /><Relationship Type="http://schemas.openxmlformats.org/officeDocument/2006/relationships/image" Target="/ppt/media/image68.bin" Id="rId150" /><Relationship Type="http://schemas.openxmlformats.org/officeDocument/2006/relationships/image" Target="/ppt/media/image69.bin" Id="rId152" /><Relationship Type="http://schemas.openxmlformats.org/officeDocument/2006/relationships/image" Target="/ppt/media/image70.bin" Id="rId154" /><Relationship Type="http://schemas.openxmlformats.org/officeDocument/2006/relationships/image" Target="/ppt/media/image71.bin" Id="rId156" /><Relationship Type="http://schemas.openxmlformats.org/officeDocument/2006/relationships/image" Target="/ppt/media/image72.bin" Id="rId157" /><Relationship Type="http://schemas.openxmlformats.org/officeDocument/2006/relationships/image" Target="/ppt/media/image73.bin" Id="rId159" /><Relationship Type="http://schemas.openxmlformats.org/officeDocument/2006/relationships/image" Target="/ppt/media/image74.bin" Id="rId160" /><Relationship Type="http://schemas.openxmlformats.org/officeDocument/2006/relationships/image" Target="/ppt/media/image75.bin" Id="rId161" /><Relationship Type="http://schemas.openxmlformats.org/officeDocument/2006/relationships/image" Target="/ppt/media/image76.bin" Id="rId163" /><Relationship Type="http://schemas.openxmlformats.org/officeDocument/2006/relationships/image" Target="/ppt/media/image77.bin" Id="rId165" /><Relationship Type="http://schemas.openxmlformats.org/officeDocument/2006/relationships/image" Target="/ppt/media/image78.bin" Id="rId166" /><Relationship Type="http://schemas.openxmlformats.org/officeDocument/2006/relationships/image" Target="/ppt/media/image79.bin" Id="rId168" /><Relationship Type="http://schemas.openxmlformats.org/officeDocument/2006/relationships/image" Target="/ppt/media/image80.bin" Id="rId170" /><Relationship Type="http://schemas.openxmlformats.org/officeDocument/2006/relationships/image" Target="/ppt/media/image81.bin" Id="rId171" /><Relationship Type="http://schemas.openxmlformats.org/officeDocument/2006/relationships/image" Target="/ppt/media/image82.bin" Id="rId173" /><Relationship Type="http://schemas.openxmlformats.org/officeDocument/2006/relationships/image" Target="/ppt/media/image83.bin" Id="rId175" /><Relationship Type="http://schemas.openxmlformats.org/officeDocument/2006/relationships/image" Target="/ppt/media/image84.bin" Id="rId176" /><Relationship Type="http://schemas.openxmlformats.org/officeDocument/2006/relationships/image" Target="/ppt/media/image85.bin" Id="rId178" /><Relationship Type="http://schemas.openxmlformats.org/officeDocument/2006/relationships/image" Target="/ppt/media/image86.bin" Id="rId180" /><Relationship Type="http://schemas.openxmlformats.org/officeDocument/2006/relationships/image" Target="/ppt/media/image87.bin" Id="rId181" /><Relationship Type="http://schemas.openxmlformats.org/officeDocument/2006/relationships/image" Target="/ppt/media/image88.bin" Id="rId183" /><Relationship Type="http://schemas.openxmlformats.org/officeDocument/2006/relationships/image" Target="/ppt/media/image89.bin" Id="rId185" /><Relationship Type="http://schemas.openxmlformats.org/officeDocument/2006/relationships/image" Target="/ppt/media/image90.bin" Id="rId186" /><Relationship Type="http://schemas.openxmlformats.org/officeDocument/2006/relationships/image" Target="/ppt/media/image91.bin" Id="rId188" /><Relationship Type="http://schemas.openxmlformats.org/officeDocument/2006/relationships/image" Target="/ppt/media/image92.bin" Id="rId190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92" /><Relationship Type="http://schemas.openxmlformats.org/officeDocument/2006/relationships/image" Target="/ppt/media/image93.bin" Id="rId194" /><Relationship Type="http://schemas.openxmlformats.org/officeDocument/2006/relationships/image" Target="/ppt/media/image94.bin" Id="rId196" /><Relationship Type="http://schemas.openxmlformats.org/officeDocument/2006/relationships/image" Target="/ppt/media/image95.bin" Id="rId198" /><Relationship Type="http://schemas.openxmlformats.org/officeDocument/2006/relationships/image" Target="/ppt/media/image96.bin" Id="rId200" /><Relationship Type="http://schemas.openxmlformats.org/officeDocument/2006/relationships/image" Target="/ppt/media/image97.bin" Id="rId202" /><Relationship Type="http://schemas.openxmlformats.org/officeDocument/2006/relationships/image" Target="/ppt/media/image98.bin" Id="rId204" /><Relationship Type="http://schemas.openxmlformats.org/officeDocument/2006/relationships/image" Target="/ppt/media/image99.bin" Id="rId206" 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alphaModFix amt="100000"/>
          </a:blip>
          <a:stretch/>
        </p:blipFill>
        <p:spPr>
          <a:xfrm>
            <a:off x="762447" y="762149"/>
            <a:ext cx="16764000" cy="9525"/>
          </a:xfrm>
          <a:prstGeom prst="rect">
            <a:avLst/>
          </a:prstGeom>
        </p:spPr>
      </p:pic>
      <p:pic>
        <p:nvPicPr>
          <p:cNvPr id="30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alphaModFix amt="100000"/>
          </a:blip>
          <a:stretch/>
        </p:blipFill>
        <p:spPr>
          <a:xfrm>
            <a:off x="762572" y="9525857"/>
            <a:ext cx="16764000" cy="9525"/>
          </a:xfrm>
          <a:prstGeom prst="rect">
            <a:avLst/>
          </a:prstGeom>
        </p:spPr>
      </p:pic>
      <p:pic>
        <p:nvPicPr>
          <p:cNvPr id="305" name="coverimag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8">
            <a:alphaModFix amt="100000"/>
          </a:blip>
          <a:stretch/>
        </p:blipFill>
        <p:spPr>
          <a:xfrm>
            <a:off x="10972800" y="0"/>
            <a:ext cx="7315200" cy="10287000"/>
          </a:xfrm>
          <a:prstGeom prst="rect">
            <a:avLst/>
          </a:prstGeom>
        </p:spPr>
      </p:pic>
      <p:pic>
        <p:nvPicPr>
          <p:cNvPr id="307" name="logoNode00ea9545-f4c3-4b9a-b1fa-2919e950a6c9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alphaModFix amt="100000"/>
          </a:blip>
          <a:stretch/>
        </p:blipFill>
        <p:spPr>
          <a:xfrm>
            <a:off x="762000" y="1823085"/>
            <a:ext cx="1828800" cy="419100"/>
          </a:xfrm>
          <a:prstGeom prst="rect">
            <a:avLst/>
          </a:prstGeom>
        </p:spPr>
      </p:pic>
      <p:sp>
        <p:nvSpPr>
          <p:cNvPr id="309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3425952"/>
            <a:ext cx="9482138" cy="19145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6000" b="1" spc="-135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ULTRApreneur Program Overview</a:t>
            </a:r>
          </a:p>
        </p:txBody>
      </p:sp>
      <p:sp>
        <p:nvSpPr>
          <p:cNvPr id="311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5445252"/>
            <a:ext cx="9482138" cy="21240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336"/>
              </a:lnSpc>
            </a:pPr>
            <a:r>
              <a:rPr lang="en-US" sz="2400" spc="-21" dirty="0">
                <a:solidFill>
                  <a:srgbClr val="414C58">
                    <a:alpha val="100000"/>
                  </a:srgbClr>
                </a:solidFill>
                <a:latin typeface="Montserrat" panose="00000700000000000000" pitchFamily="2" charset="0"/>
              </a:rPr>
              <a:t>The ULTRApreneur Program is a comprehensive health optimization system designed specifically for entrepreneurs and high performers, offering science-based testing and personalized strategies to enhance energy, longevity, and overall performance over 3, 6, or 12 months.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10.xml><?xml version="1.0" encoding="utf-8"?>
<p:sld xmlns:a16="http://schemas.microsoft.com/office/drawing/2014/main" xmlns:asvg="http://schemas.microsoft.com/office/drawing/2016/SVG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10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13" name="svg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13">
            <a:alphaModFix amt="100000"/>
            <a:extLst>
              <a:ext uri="{DACAD6AB-080D-45A5-BD72-584F9587C078}">
                <asvg:svgBlip xmlns:r="http://schemas.openxmlformats.org/officeDocument/2006/relationships" xmlns:asvg="http://schemas.microsoft.com/office/drawing/2016/SVG/main" r:embed="rId212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14" name="logoNode0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15">
            <a:alphaModFix amt="100000"/>
          </a:blip>
          <a:stretch/>
        </p:blipFill>
        <p:spPr>
          <a:xfrm>
            <a:off x="2723960" y="4113276"/>
            <a:ext cx="1981200" cy="457200"/>
          </a:xfrm>
          <a:prstGeom prst="rect">
            <a:avLst/>
          </a:prstGeom>
        </p:spPr>
      </p:pic>
      <p:sp>
        <p:nvSpPr>
          <p:cNvPr id="616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71405" y="4837176"/>
            <a:ext cx="6319838" cy="13049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112"/>
              </a:lnSpc>
            </a:pPr>
            <a:r>
              <a:rPr lang="en-US" sz="3600" b="1" spc="-32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Traditional Fitness Approaches</a:t>
            </a:r>
          </a:p>
        </p:txBody>
      </p:sp>
      <p:sp>
        <p:nvSpPr>
          <p:cNvPr id="617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37165" y="6287929"/>
            <a:ext cx="5957888" cy="9239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400" spc="-18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Sell </a:t>
            </a:r>
            <a:r>
              <a:rPr lang="en-US" sz="2400" b="1" spc="-18" dirty="0">
                <a:solidFill>
                  <a:srgbClr val="313A43"/>
                </a:solidFill>
                <a:latin typeface="Montserrat" panose="00000700000000000000" pitchFamily="2" charset="0"/>
              </a:rPr>
              <a:t>products</a:t>
            </a:r>
            <a:r>
              <a:rPr lang="en-US" sz="2400" spc="-18" dirty="0">
                <a:solidFill>
                  <a:srgbClr val="313A43"/>
                </a:solidFill>
                <a:latin typeface="Montserrat" panose="00000700000000000000" pitchFamily="2" charset="0"/>
              </a:rPr>
              <a:t>, </a:t>
            </a:r>
            <a:r>
              <a:rPr lang="en-US" sz="2400" b="1" spc="-18" dirty="0">
                <a:solidFill>
                  <a:srgbClr val="313A43"/>
                </a:solidFill>
                <a:latin typeface="Montserrat" panose="00000700000000000000" pitchFamily="2" charset="0"/>
              </a:rPr>
              <a:t>supplements</a:t>
            </a:r>
            <a:r>
              <a:rPr lang="en-US" sz="2400" spc="-18" dirty="0">
                <a:solidFill>
                  <a:srgbClr val="313A43"/>
                </a:solidFill>
                <a:latin typeface="Montserrat" panose="00000700000000000000" pitchFamily="2" charset="0"/>
              </a:rPr>
              <a:t>, and </a:t>
            </a:r>
            <a:r>
              <a:rPr lang="en-US" sz="2400" b="1" spc="-18" dirty="0">
                <a:solidFill>
                  <a:srgbClr val="313A43"/>
                </a:solidFill>
                <a:latin typeface="Montserrat" panose="00000700000000000000" pitchFamily="2" charset="0"/>
              </a:rPr>
              <a:t>trends</a:t>
            </a:r>
          </a:p>
        </p:txBody>
      </p:sp>
      <p:sp>
        <p:nvSpPr>
          <p:cNvPr id="618" name="::marker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14540" y="6273641"/>
            <a:ext cx="379762" cy="4857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400" spc="-18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1.</a:t>
            </a:r>
          </a:p>
        </p:txBody>
      </p:sp>
      <p:sp>
        <p:nvSpPr>
          <p:cNvPr id="619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37165" y="7202329"/>
            <a:ext cx="5957888" cy="9239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400" spc="-18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Offer </a:t>
            </a:r>
            <a:r>
              <a:rPr lang="en-US" sz="2400" b="1" spc="-18" dirty="0">
                <a:solidFill>
                  <a:srgbClr val="313A43"/>
                </a:solidFill>
                <a:latin typeface="Montserrat" panose="00000700000000000000" pitchFamily="2" charset="0"/>
              </a:rPr>
              <a:t>generic workouts</a:t>
            </a:r>
            <a:r>
              <a:rPr lang="en-US" sz="2400" spc="-18" dirty="0">
                <a:solidFill>
                  <a:srgbClr val="313A43"/>
                </a:solidFill>
                <a:latin typeface="Montserrat" panose="00000700000000000000" pitchFamily="2" charset="0"/>
              </a:rPr>
              <a:t> and </a:t>
            </a:r>
            <a:r>
              <a:rPr lang="en-US" sz="2400" b="1" spc="-18" dirty="0">
                <a:solidFill>
                  <a:srgbClr val="313A43"/>
                </a:solidFill>
                <a:latin typeface="Montserrat" panose="00000700000000000000" pitchFamily="2" charset="0"/>
              </a:rPr>
              <a:t>hacks</a:t>
            </a:r>
            <a:r>
              <a:rPr lang="en-US" sz="2400" spc="-18" dirty="0">
                <a:solidFill>
                  <a:srgbClr val="313A43"/>
                </a:solidFill>
                <a:latin typeface="Montserrat" panose="00000700000000000000" pitchFamily="2" charset="0"/>
              </a:rPr>
              <a:t> without testing</a:t>
            </a:r>
          </a:p>
        </p:txBody>
      </p:sp>
      <p:sp>
        <p:nvSpPr>
          <p:cNvPr id="620" name="::marker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14540" y="7188041"/>
            <a:ext cx="379762" cy="4857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400" spc="-18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2.</a:t>
            </a:r>
          </a:p>
        </p:txBody>
      </p:sp>
      <p:sp>
        <p:nvSpPr>
          <p:cNvPr id="621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37165" y="8116729"/>
            <a:ext cx="5957888" cy="9239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400" spc="-18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Provide </a:t>
            </a:r>
            <a:r>
              <a:rPr lang="en-US" sz="2400" b="1" spc="-18" dirty="0">
                <a:solidFill>
                  <a:srgbClr val="313A43"/>
                </a:solidFill>
                <a:latin typeface="Montserrat" panose="00000700000000000000" pitchFamily="2" charset="0"/>
              </a:rPr>
              <a:t>no system</a:t>
            </a:r>
            <a:r>
              <a:rPr lang="en-US" sz="2400" spc="-18" dirty="0">
                <a:solidFill>
                  <a:srgbClr val="313A43"/>
                </a:solidFill>
                <a:latin typeface="Montserrat" panose="00000700000000000000" pitchFamily="2" charset="0"/>
              </a:rPr>
              <a:t>, </a:t>
            </a:r>
            <a:r>
              <a:rPr lang="en-US" sz="2400" b="1" spc="-18" dirty="0">
                <a:solidFill>
                  <a:srgbClr val="313A43"/>
                </a:solidFill>
                <a:latin typeface="Montserrat" panose="00000700000000000000" pitchFamily="2" charset="0"/>
              </a:rPr>
              <a:t>no tracking</a:t>
            </a:r>
            <a:r>
              <a:rPr lang="en-US" sz="2400" spc="-18" dirty="0">
                <a:solidFill>
                  <a:srgbClr val="313A43"/>
                </a:solidFill>
                <a:latin typeface="Montserrat" panose="00000700000000000000" pitchFamily="2" charset="0"/>
              </a:rPr>
              <a:t>, and </a:t>
            </a:r>
            <a:r>
              <a:rPr lang="en-US" sz="2400" b="1" spc="-18" dirty="0">
                <a:solidFill>
                  <a:srgbClr val="313A43"/>
                </a:solidFill>
                <a:latin typeface="Montserrat" panose="00000700000000000000" pitchFamily="2" charset="0"/>
              </a:rPr>
              <a:t>no proof</a:t>
            </a:r>
          </a:p>
        </p:txBody>
      </p:sp>
      <p:sp>
        <p:nvSpPr>
          <p:cNvPr id="622" name="::marker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14540" y="8102441"/>
            <a:ext cx="379762" cy="4857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400" spc="-18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3.</a:t>
            </a:r>
          </a:p>
        </p:txBody>
      </p:sp>
      <p:sp>
        <p:nvSpPr>
          <p:cNvPr id="623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37165" y="9031129"/>
            <a:ext cx="5957888" cy="4667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400" spc="-18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Focus on </a:t>
            </a:r>
            <a:r>
              <a:rPr lang="en-US" sz="2400" b="1" spc="-18" dirty="0">
                <a:solidFill>
                  <a:srgbClr val="313A43"/>
                </a:solidFill>
                <a:latin typeface="Montserrat" panose="00000700000000000000" pitchFamily="2" charset="0"/>
              </a:rPr>
              <a:t>motivation</a:t>
            </a:r>
            <a:r>
              <a:rPr lang="en-US" sz="2400" spc="-18" dirty="0">
                <a:solidFill>
                  <a:srgbClr val="313A43"/>
                </a:solidFill>
                <a:latin typeface="Montserrat" panose="00000700000000000000" pitchFamily="2" charset="0"/>
              </a:rPr>
              <a:t> without </a:t>
            </a:r>
            <a:r>
              <a:rPr lang="en-US" sz="2400" b="1" spc="-18" dirty="0">
                <a:solidFill>
                  <a:srgbClr val="313A43"/>
                </a:solidFill>
                <a:latin typeface="Montserrat" panose="00000700000000000000" pitchFamily="2" charset="0"/>
              </a:rPr>
              <a:t>data</a:t>
            </a:r>
          </a:p>
        </p:txBody>
      </p:sp>
      <p:sp>
        <p:nvSpPr>
          <p:cNvPr id="624" name="::marker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14540" y="9016841"/>
            <a:ext cx="379762" cy="4857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400" spc="-18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4.</a:t>
            </a:r>
          </a:p>
        </p:txBody>
      </p:sp>
      <p:pic>
        <p:nvPicPr>
          <p:cNvPr id="625" name="logoNode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17">
            <a:alphaModFix amt="100000"/>
          </a:blip>
          <a:stretch/>
        </p:blipFill>
        <p:spPr>
          <a:xfrm>
            <a:off x="13582555" y="4437793"/>
            <a:ext cx="1981200" cy="457200"/>
          </a:xfrm>
          <a:prstGeom prst="rect">
            <a:avLst/>
          </a:prstGeom>
        </p:spPr>
      </p:pic>
      <p:sp>
        <p:nvSpPr>
          <p:cNvPr id="627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430000" y="5161693"/>
            <a:ext cx="6319838" cy="6572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112"/>
              </a:lnSpc>
            </a:pPr>
            <a:r>
              <a:rPr lang="en-US" sz="3600" b="1" spc="-32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ULTRApreneur Approach</a:t>
            </a:r>
          </a:p>
        </p:txBody>
      </p:sp>
      <p:sp>
        <p:nvSpPr>
          <p:cNvPr id="628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795760" y="5963317"/>
            <a:ext cx="5957888" cy="9239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18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We </a:t>
            </a:r>
            <a:r>
              <a:rPr lang="en-US" sz="2400" b="1" spc="-18" dirty="0">
                <a:solidFill>
                  <a:srgbClr val="313A43"/>
                </a:solidFill>
                <a:latin typeface="Montserrat" panose="00000700000000000000" pitchFamily="2" charset="0"/>
              </a:rPr>
              <a:t>build systems</a:t>
            </a:r>
            <a:r>
              <a:rPr lang="en-US" sz="2400" spc="-18" dirty="0">
                <a:solidFill>
                  <a:srgbClr val="313A43"/>
                </a:solidFill>
                <a:latin typeface="Montserrat" panose="00000700000000000000" pitchFamily="2" charset="0"/>
              </a:rPr>
              <a:t> instead of selling products</a:t>
            </a:r>
          </a:p>
        </p:txBody>
      </p:sp>
      <p:sp>
        <p:nvSpPr>
          <p:cNvPr id="629" name="::marker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373136" y="5949029"/>
            <a:ext cx="379762" cy="4857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18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1.</a:t>
            </a:r>
          </a:p>
        </p:txBody>
      </p:sp>
      <p:sp>
        <p:nvSpPr>
          <p:cNvPr id="630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795760" y="6877717"/>
            <a:ext cx="5957888" cy="9239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18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Treat your body like a </a:t>
            </a:r>
            <a:r>
              <a:rPr lang="en-US" sz="2400" b="1" spc="-18" dirty="0">
                <a:solidFill>
                  <a:srgbClr val="313A43"/>
                </a:solidFill>
                <a:latin typeface="Montserrat" panose="00000700000000000000" pitchFamily="2" charset="0"/>
              </a:rPr>
              <a:t>business</a:t>
            </a:r>
            <a:r>
              <a:rPr lang="en-US" sz="2400" spc="-18" dirty="0">
                <a:solidFill>
                  <a:srgbClr val="313A43"/>
                </a:solidFill>
                <a:latin typeface="Montserrat" panose="00000700000000000000" pitchFamily="2" charset="0"/>
              </a:rPr>
              <a:t> with measurable KPIs</a:t>
            </a:r>
          </a:p>
        </p:txBody>
      </p:sp>
      <p:sp>
        <p:nvSpPr>
          <p:cNvPr id="631" name="::marker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373136" y="6863429"/>
            <a:ext cx="379762" cy="4857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18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2.</a:t>
            </a:r>
          </a:p>
        </p:txBody>
      </p:sp>
      <p:sp>
        <p:nvSpPr>
          <p:cNvPr id="632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795760" y="7792117"/>
            <a:ext cx="5957888" cy="4667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b="1" spc="-18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Slow aging</a:t>
            </a:r>
            <a:r>
              <a:rPr lang="en-US" sz="2400" spc="-18" dirty="0">
                <a:solidFill>
                  <a:srgbClr val="313A43"/>
                </a:solidFill>
                <a:latin typeface="Montserrat" panose="00000700000000000000" pitchFamily="2" charset="0"/>
              </a:rPr>
              <a:t> with proven methods</a:t>
            </a:r>
          </a:p>
        </p:txBody>
      </p:sp>
      <p:sp>
        <p:nvSpPr>
          <p:cNvPr id="633" name="::marker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373136" y="7777829"/>
            <a:ext cx="379762" cy="4857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18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3.</a:t>
            </a:r>
          </a:p>
        </p:txBody>
      </p:sp>
      <p:sp>
        <p:nvSpPr>
          <p:cNvPr id="634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795760" y="8249317"/>
            <a:ext cx="5957888" cy="9239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b="1" spc="-18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Track</a:t>
            </a:r>
            <a:r>
              <a:rPr lang="en-US" sz="2400" spc="-18" dirty="0">
                <a:solidFill>
                  <a:srgbClr val="313A43"/>
                </a:solidFill>
                <a:latin typeface="Montserrat" panose="00000700000000000000" pitchFamily="2" charset="0"/>
              </a:rPr>
              <a:t> and </a:t>
            </a:r>
            <a:r>
              <a:rPr lang="en-US" sz="2400" b="1" spc="-18" dirty="0">
                <a:solidFill>
                  <a:srgbClr val="313A43"/>
                </a:solidFill>
                <a:latin typeface="Montserrat" panose="00000700000000000000" pitchFamily="2" charset="0"/>
              </a:rPr>
              <a:t>improve</a:t>
            </a:r>
            <a:r>
              <a:rPr lang="en-US" sz="2400" spc="-18" dirty="0">
                <a:solidFill>
                  <a:srgbClr val="313A43"/>
                </a:solidFill>
                <a:latin typeface="Montserrat" panose="00000700000000000000" pitchFamily="2" charset="0"/>
              </a:rPr>
              <a:t> biological markers for better health</a:t>
            </a:r>
          </a:p>
        </p:txBody>
      </p:sp>
      <p:sp>
        <p:nvSpPr>
          <p:cNvPr id="635" name="::marker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373136" y="8235029"/>
            <a:ext cx="379762" cy="4857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18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4.</a:t>
            </a:r>
          </a:p>
        </p:txBody>
      </p:sp>
      <p:sp>
        <p:nvSpPr>
          <p:cNvPr id="636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1104900"/>
            <a:ext cx="7577138" cy="19907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250"/>
              </a:lnSpc>
            </a:pPr>
            <a:r>
              <a:rPr lang="en-US" sz="4200" b="1" spc="-84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ULTRApreneur vs Traditional Fitness Solutions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21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41" name="bgImageNod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23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42" name="coverimag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25">
            <a:alphaModFix amt="100000"/>
          </a:blip>
          <a:stretch/>
        </p:blipFill>
        <p:spPr>
          <a:xfrm>
            <a:off x="3886200" y="1457230"/>
            <a:ext cx="10525125" cy="5019675"/>
          </a:xfrm>
          <a:prstGeom prst="rect">
            <a:avLst/>
          </a:prstGeom>
        </p:spPr>
      </p:pic>
      <p:sp>
        <p:nvSpPr>
          <p:cNvPr id="644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2857500" y="7469791"/>
            <a:ext cx="12606338" cy="13430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250"/>
              </a:lnSpc>
            </a:pPr>
            <a:r>
              <a:rPr lang="en-US" sz="4200" b="1" spc="-84" dirty="0">
                <a:solidFill>
                  <a:srgbClr val="FAFAFA">
                    <a:alpha val="100000"/>
                  </a:srgbClr>
                </a:solidFill>
                <a:latin typeface="Montserrat" panose="00000700000000000000" pitchFamily="2" charset="0"/>
              </a:rPr>
              <a:t>Aging = Decline in key biological markers. We reverse that.</a:t>
            </a:r>
          </a:p>
        </p:txBody>
      </p:sp>
      <p:sp>
        <p:nvSpPr>
          <p:cNvPr id="646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2857500" y="8917591"/>
            <a:ext cx="12606338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1800" spc="-18" dirty="0">
                <a:solidFill>
                  <a:srgbClr val="FAFAFA">
                    <a:alpha val="100000"/>
                  </a:srgbClr>
                </a:solidFill>
                <a:latin typeface="Montserrat" panose="00000700000000000000" pitchFamily="2" charset="0"/>
              </a:rPr>
              <a:t>We focus on reversing the decline in key biological markers associated with aging.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29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51" name="bgImageNod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31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52" name="coverimag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33">
            <a:alphaModFix amt="100000"/>
          </a:blip>
          <a:stretch/>
        </p:blipFill>
        <p:spPr>
          <a:xfrm>
            <a:off x="3886200" y="1457230"/>
            <a:ext cx="10525125" cy="5019675"/>
          </a:xfrm>
          <a:prstGeom prst="rect">
            <a:avLst/>
          </a:prstGeom>
        </p:spPr>
      </p:pic>
      <p:sp>
        <p:nvSpPr>
          <p:cNvPr id="654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2857500" y="7298341"/>
            <a:ext cx="12606338" cy="13430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250"/>
              </a:lnSpc>
            </a:pPr>
            <a:r>
              <a:rPr lang="en-US" sz="4200" b="1" spc="-135" dirty="0">
                <a:solidFill>
                  <a:srgbClr val="FAFAFA">
                    <a:alpha val="100000"/>
                  </a:srgbClr>
                </a:solidFill>
                <a:latin typeface="Montserrat" panose="00000700000000000000" pitchFamily="2" charset="0"/>
              </a:rPr>
              <a:t>Biological Age = measurable → We test and prove it’s decreasing.</a:t>
            </a:r>
          </a:p>
        </p:txBody>
      </p:sp>
      <p:sp>
        <p:nvSpPr>
          <p:cNvPr id="656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2857500" y="8746141"/>
            <a:ext cx="12606338" cy="6858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1800" spc="-18" dirty="0">
                <a:solidFill>
                  <a:srgbClr val="FAFAFA">
                    <a:alpha val="100000"/>
                  </a:srgbClr>
                </a:solidFill>
                <a:latin typeface="Montserrat" panose="00000700000000000000" pitchFamily="2" charset="0"/>
              </a:rPr>
              <a:t>✔️ If your metrics improve, your biological age decreases. </a:t>
            </a:r>
            <a:r>
              <a:rPr lang="en-US" sz="1800" spc="-18" dirty="0">
                <a:solidFill>
                  <a:srgbClr val="FAFAFA"/>
                </a:solidFill>
                <a:latin typeface="Montserrat" panose="00000700000000000000" pitchFamily="2" charset="0"/>
              </a:rPr>
              <a:t> ✔️ If your biological age drops, your productivity, energy, and focus rise. </a:t>
            </a:r>
            <a:r>
              <a:rPr lang="en-US" sz="1800" spc="-18" dirty="0">
                <a:solidFill>
                  <a:srgbClr val="FAFAFA"/>
                </a:solidFill>
                <a:latin typeface="Montserrat" panose="00000700000000000000" pitchFamily="2" charset="0"/>
              </a:rPr>
              <a:t> ✔️ That’s how we guarantee ROI — with data.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37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6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39">
            <a:alphaModFix amt="100000"/>
          </a:blip>
          <a:stretch/>
        </p:blipFill>
        <p:spPr>
          <a:xfrm>
            <a:off x="762572" y="762190"/>
            <a:ext cx="16764000" cy="9525"/>
          </a:xfrm>
          <a:prstGeom prst="rect">
            <a:avLst/>
          </a:prstGeom>
        </p:spPr>
      </p:pic>
      <p:pic>
        <p:nvPicPr>
          <p:cNvPr id="66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41">
            <a:alphaModFix amt="100000"/>
          </a:blip>
          <a:stretch/>
        </p:blipFill>
        <p:spPr>
          <a:xfrm>
            <a:off x="762572" y="9525857"/>
            <a:ext cx="16764000" cy="9525"/>
          </a:xfrm>
          <a:prstGeom prst="rect">
            <a:avLst/>
          </a:prstGeom>
        </p:spPr>
      </p:pic>
      <p:pic>
        <p:nvPicPr>
          <p:cNvPr id="663" name="logoNoded520c7ba-c4a3-421c-b152-58e2600319fa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43">
            <a:alphaModFix amt="100000"/>
          </a:blip>
          <a:stretch/>
        </p:blipFill>
        <p:spPr>
          <a:xfrm>
            <a:off x="762000" y="1143000"/>
            <a:ext cx="1828800" cy="419100"/>
          </a:xfrm>
          <a:prstGeom prst="rect">
            <a:avLst/>
          </a:prstGeom>
        </p:spPr>
      </p:pic>
      <p:sp>
        <p:nvSpPr>
          <p:cNvPr id="665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6383274"/>
            <a:ext cx="9139238" cy="19145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6000" b="1" spc="-135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Become an ULTRApreneur</a:t>
            </a:r>
          </a:p>
        </p:txBody>
      </p:sp>
      <p:sp>
        <p:nvSpPr>
          <p:cNvPr id="667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8402574"/>
            <a:ext cx="9139238" cy="7524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919"/>
              </a:lnSpc>
            </a:pPr>
            <a:r>
              <a:rPr lang="en-US" sz="2100" spc="-21" dirty="0">
                <a:solidFill>
                  <a:srgbClr val="414C58">
                    <a:alpha val="100000"/>
                  </a:srgbClr>
                </a:solidFill>
                <a:latin typeface="Montserrat" panose="00000700000000000000" pitchFamily="2" charset="0"/>
              </a:rPr>
              <a:t>Join the ULTRApreneur Program today and transform your health as you scale your business, because </a:t>
            </a:r>
            <a:r>
              <a:rPr lang="en-US" sz="2100" b="1" spc="-21" dirty="0">
                <a:solidFill>
                  <a:srgbClr val="414C58"/>
                </a:solidFill>
                <a:latin typeface="Montserrat" panose="00000700000000000000" pitchFamily="2" charset="0"/>
              </a:rPr>
              <a:t>your body </a:t>
            </a:r>
            <a:r>
              <a:rPr lang="en-US" sz="2100" spc="-21" dirty="0">
                <a:solidFill>
                  <a:srgbClr val="414C58"/>
                </a:solidFill>
                <a:latin typeface="Montserrat" panose="00000700000000000000" pitchFamily="2" charset="0"/>
              </a:rPr>
              <a:t>is your </a:t>
            </a:r>
            <a:r>
              <a:rPr lang="en-US" sz="2100" b="1" spc="-21" dirty="0">
                <a:solidFill>
                  <a:srgbClr val="414C58"/>
                </a:solidFill>
                <a:latin typeface="Montserrat" panose="00000700000000000000" pitchFamily="2" charset="0"/>
              </a:rPr>
              <a:t>first business</a:t>
            </a:r>
            <a:r>
              <a:rPr lang="en-US" sz="2100" spc="-21" dirty="0">
                <a:solidFill>
                  <a:srgbClr val="414C58"/>
                </a:solidFill>
                <a:latin typeface="Montserrat" panose="00000700000000000000" pitchFamily="2" charset="0"/>
              </a:rPr>
              <a:t>.</a:t>
            </a:r>
          </a:p>
        </p:txBody>
      </p:sp>
      <p:pic>
        <p:nvPicPr>
          <p:cNvPr id="669" name="coverimag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45">
            <a:alphaModFix amt="100000"/>
          </a:blip>
          <a:stretch/>
        </p:blipFill>
        <p:spPr>
          <a:xfrm>
            <a:off x="10628566" y="1143000"/>
            <a:ext cx="6896100" cy="80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2.xml><?xml version="1.0" encoding="utf-8"?>
<p:sld xmlns:a16="http://schemas.microsoft.com/office/drawing/2014/main" xmlns:asvg="http://schemas.microsoft.com/office/drawing/2016/SVG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1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alphaModFix amt="100000"/>
          </a:blip>
          <a:stretch/>
        </p:blipFill>
        <p:spPr>
          <a:xfrm>
            <a:off x="762447" y="762149"/>
            <a:ext cx="16764000" cy="9525"/>
          </a:xfrm>
          <a:prstGeom prst="rect">
            <a:avLst/>
          </a:prstGeom>
        </p:spPr>
      </p:pic>
      <p:pic>
        <p:nvPicPr>
          <p:cNvPr id="31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alphaModFix amt="100000"/>
          </a:blip>
          <a:stretch/>
        </p:blipFill>
        <p:spPr>
          <a:xfrm>
            <a:off x="762572" y="9525857"/>
            <a:ext cx="16764000" cy="9525"/>
          </a:xfrm>
          <a:prstGeom prst="rect">
            <a:avLst/>
          </a:prstGeom>
        </p:spPr>
      </p:pic>
      <p:pic>
        <p:nvPicPr>
          <p:cNvPr id="318" name="svg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alphaModFix amt="100000"/>
            <a:extLst>
              <a:ext uri="{05DF555D-9FE6-4FFF-AA97-2A48A9B1682C}">
                <asvg:svgBlip xmlns:r="http://schemas.openxmlformats.org/officeDocument/2006/relationships" xmlns:asvg="http://schemas.microsoft.com/office/drawing/2016/SVG/main" r:embed="rId30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4953000" y="2705100"/>
            <a:ext cx="8382000" cy="6438900"/>
          </a:xfrm>
          <a:prstGeom prst="rect">
            <a:avLst/>
          </a:prstGeom>
        </p:spPr>
      </p:pic>
      <p:sp>
        <p:nvSpPr>
          <p:cNvPr id="319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3945541" y="3172396"/>
            <a:ext cx="2776538" cy="3810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2919"/>
              </a:lnSpc>
            </a:pPr>
            <a:r>
              <a:rPr lang="en-US" sz="2100" spc="-21" dirty="0">
                <a:solidFill>
                  <a:srgbClr val="FAFAFA">
                    <a:alpha val="100000"/>
                  </a:srgbClr>
                </a:solidFill>
                <a:latin typeface="Montserrat" panose="00000700000000000000" pitchFamily="2" charset="0"/>
              </a:rPr>
              <a:t>Address Root Causes</a:t>
            </a:r>
          </a:p>
        </p:txBody>
      </p:sp>
      <p:sp>
        <p:nvSpPr>
          <p:cNvPr id="320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581733" y="3172396"/>
            <a:ext cx="2481262" cy="3810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919"/>
              </a:lnSpc>
            </a:pPr>
            <a:r>
              <a:rPr lang="en-US" sz="2100" spc="-21" dirty="0">
                <a:solidFill>
                  <a:srgbClr val="FAFAFA">
                    <a:alpha val="100000"/>
                  </a:srgbClr>
                </a:solidFill>
                <a:latin typeface="Montserrat" panose="00000700000000000000" pitchFamily="2" charset="0"/>
              </a:rPr>
              <a:t>Key Health Metrics</a:t>
            </a:r>
          </a:p>
        </p:txBody>
      </p:sp>
      <p:sp>
        <p:nvSpPr>
          <p:cNvPr id="321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581733" y="5731954"/>
            <a:ext cx="2500312" cy="3810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919"/>
              </a:lnSpc>
            </a:pPr>
            <a:r>
              <a:rPr lang="en-US" sz="2100" spc="-21" dirty="0">
                <a:solidFill>
                  <a:srgbClr val="FAFAFA">
                    <a:alpha val="100000"/>
                  </a:srgbClr>
                </a:solidFill>
                <a:latin typeface="Montserrat" panose="00000700000000000000" pitchFamily="2" charset="0"/>
              </a:rPr>
              <a:t>Personalized Plans</a:t>
            </a:r>
          </a:p>
        </p:txBody>
      </p:sp>
      <p:sp>
        <p:nvSpPr>
          <p:cNvPr id="322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581733" y="8298370"/>
            <a:ext cx="2405062" cy="3810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919"/>
              </a:lnSpc>
            </a:pPr>
            <a:r>
              <a:rPr lang="en-US" sz="2100" spc="-21" dirty="0">
                <a:solidFill>
                  <a:srgbClr val="FAFAFA">
                    <a:alpha val="100000"/>
                  </a:srgbClr>
                </a:solidFill>
                <a:latin typeface="Montserrat" panose="00000700000000000000" pitchFamily="2" charset="0"/>
              </a:rPr>
              <a:t>Regular Retesting</a:t>
            </a:r>
          </a:p>
        </p:txBody>
      </p:sp>
      <p:sp>
        <p:nvSpPr>
          <p:cNvPr id="323" name="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3726466" y="8299799"/>
            <a:ext cx="2995612" cy="3810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2919"/>
              </a:lnSpc>
            </a:pPr>
            <a:r>
              <a:rPr lang="en-US" sz="2100" spc="-21" dirty="0">
                <a:solidFill>
                  <a:srgbClr val="FAFAFA">
                    <a:alpha val="100000"/>
                  </a:srgbClr>
                </a:solidFill>
                <a:latin typeface="Montserrat" panose="00000700000000000000" pitchFamily="2" charset="0"/>
              </a:rPr>
              <a:t>Real System for Health</a:t>
            </a:r>
          </a:p>
        </p:txBody>
      </p:sp>
      <p:sp>
        <p:nvSpPr>
          <p:cNvPr id="324" name="Primary Heading-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4204621" y="5731954"/>
            <a:ext cx="2519362" cy="3810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2919"/>
              </a:lnSpc>
            </a:pPr>
            <a:r>
              <a:rPr lang="en-US" sz="2100" spc="-21" dirty="0">
                <a:solidFill>
                  <a:srgbClr val="FAFAFA">
                    <a:alpha val="100000"/>
                  </a:srgbClr>
                </a:solidFill>
                <a:latin typeface="Montserrat" panose="00000700000000000000" pitchFamily="2" charset="0"/>
              </a:rPr>
              <a:t>Control Your Aging</a:t>
            </a:r>
          </a:p>
        </p:txBody>
      </p:sp>
      <p:sp>
        <p:nvSpPr>
          <p:cNvPr id="325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1114425"/>
            <a:ext cx="12253912" cy="6762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250"/>
              </a:lnSpc>
            </a:pPr>
            <a:r>
              <a:rPr lang="en-US" sz="4200" b="1" spc="-84" dirty="0">
                <a:solidFill>
                  <a:srgbClr val="FAFAFA">
                    <a:alpha val="100000"/>
                  </a:srgbClr>
                </a:solidFill>
                <a:latin typeface="Montserrat" panose="00000700000000000000" pitchFamily="2" charset="0"/>
              </a:rPr>
              <a:t>Why ULTRApreneur Stands Out in Anti-Aging</a:t>
            </a:r>
          </a:p>
        </p:txBody>
      </p:sp>
      <p:sp>
        <p:nvSpPr>
          <p:cNvPr id="327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1905000"/>
            <a:ext cx="16797338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1800" spc="-18" dirty="0">
                <a:solidFill>
                  <a:srgbClr val="FAFAFA">
                    <a:alpha val="100000"/>
                  </a:srgbClr>
                </a:solidFill>
                <a:latin typeface="Montserrat" panose="00000700000000000000" pitchFamily="2" charset="0"/>
              </a:rPr>
              <a:t>Discover a personalized roadmap to slow aging effectively.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3.xml><?xml version="1.0" encoding="utf-8"?>
<p:sld xmlns:a16="http://schemas.microsoft.com/office/drawing/2014/main" xmlns:asvg="http://schemas.microsoft.com/office/drawing/2016/SVG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3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alphaModFix amt="100000"/>
          </a:blip>
          <a:stretch/>
        </p:blipFill>
        <p:spPr>
          <a:xfrm>
            <a:off x="762447" y="714077"/>
            <a:ext cx="16764000" cy="9525"/>
          </a:xfrm>
          <a:prstGeom prst="rect">
            <a:avLst/>
          </a:prstGeom>
        </p:spPr>
      </p:pic>
      <p:pic>
        <p:nvPicPr>
          <p:cNvPr id="33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alphaModFix amt="100000"/>
          </a:blip>
          <a:stretch/>
        </p:blipFill>
        <p:spPr>
          <a:xfrm>
            <a:off x="762572" y="8926068"/>
            <a:ext cx="16764000" cy="9525"/>
          </a:xfrm>
          <a:prstGeom prst="rect">
            <a:avLst/>
          </a:prstGeom>
        </p:spPr>
      </p:pic>
      <p:pic>
        <p:nvPicPr>
          <p:cNvPr id="334" name="iconNode0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alphaModFix amt="100000"/>
            <a:extLst>
              <a:ext uri="{2D71D2D0-3196-4FBA-A97E-F9B6858D7A42}">
                <asvg:svgBlip xmlns:r="http://schemas.openxmlformats.org/officeDocument/2006/relationships" xmlns:asvg="http://schemas.microsoft.com/office/drawing/2016/SVG/main" r:embed="rId41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762000" y="3286125"/>
            <a:ext cx="457200" cy="457200"/>
          </a:xfrm>
          <a:prstGeom prst="rect">
            <a:avLst/>
          </a:prstGeom>
        </p:spPr>
      </p:pic>
      <p:sp>
        <p:nvSpPr>
          <p:cNvPr id="336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447800" y="3286125"/>
            <a:ext cx="4557712" cy="4381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408"/>
              </a:lnSpc>
            </a:pPr>
            <a:r>
              <a:rPr lang="en-US" sz="2400" b="1" spc="-32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Initial Results Analysis</a:t>
            </a:r>
          </a:p>
        </p:txBody>
      </p:sp>
      <p:sp>
        <p:nvSpPr>
          <p:cNvPr id="338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447800" y="3718941"/>
            <a:ext cx="4557712" cy="16097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 spc="-18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We examine data from the initial weeks to drive our personalized plan. This sets a targeted approach.</a:t>
            </a:r>
          </a:p>
        </p:txBody>
      </p:sp>
      <p:pic>
        <p:nvPicPr>
          <p:cNvPr id="340" name="iconNode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5">
            <a:alphaModFix amt="100000"/>
            <a:extLst>
              <a:ext uri="{78204CBD-CD50-4779-988B-82B87EF25DD7}">
                <asvg:svgBlip xmlns:r="http://schemas.openxmlformats.org/officeDocument/2006/relationships" xmlns:asvg="http://schemas.microsoft.com/office/drawing/2016/SVG/main" r:embed="rId44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6540436" y="3286125"/>
            <a:ext cx="457200" cy="457200"/>
          </a:xfrm>
          <a:prstGeom prst="rect">
            <a:avLst/>
          </a:prstGeom>
        </p:spPr>
      </p:pic>
      <p:sp>
        <p:nvSpPr>
          <p:cNvPr id="342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226236" y="3286125"/>
            <a:ext cx="4557712" cy="4381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408"/>
              </a:lnSpc>
            </a:pPr>
            <a:r>
              <a:rPr lang="en-US" sz="2400" b="1" spc="-32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Custom Workout Plan</a:t>
            </a:r>
          </a:p>
        </p:txBody>
      </p:sp>
      <p:sp>
        <p:nvSpPr>
          <p:cNvPr id="344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226236" y="3718941"/>
            <a:ext cx="4557712" cy="16097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 spc="-18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A tailored workout regimen focusing on Resistance Training, Zone 2, and Zone 5 for optimal results.</a:t>
            </a:r>
          </a:p>
        </p:txBody>
      </p:sp>
      <p:pic>
        <p:nvPicPr>
          <p:cNvPr id="346" name="iconNode2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8">
            <a:alphaModFix amt="100000"/>
            <a:extLst>
              <a:ext uri="{912A7A16-2771-41B3-BB94-80BE8461FA02}">
                <asvg:svgBlip xmlns:r="http://schemas.openxmlformats.org/officeDocument/2006/relationships" xmlns:asvg="http://schemas.microsoft.com/office/drawing/2016/SVG/main" r:embed="rId47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12318968" y="3286125"/>
            <a:ext cx="457200" cy="457200"/>
          </a:xfrm>
          <a:prstGeom prst="rect">
            <a:avLst/>
          </a:prstGeom>
        </p:spPr>
      </p:pic>
      <p:sp>
        <p:nvSpPr>
          <p:cNvPr id="348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004768" y="3286125"/>
            <a:ext cx="4557712" cy="4381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408"/>
              </a:lnSpc>
            </a:pPr>
            <a:r>
              <a:rPr lang="en-US" sz="2400" b="1" spc="-32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Sleep Optimization Protocol</a:t>
            </a:r>
          </a:p>
        </p:txBody>
      </p:sp>
      <p:sp>
        <p:nvSpPr>
          <p:cNvPr id="350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004768" y="3718941"/>
            <a:ext cx="4557712" cy="16097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 spc="-18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Implementing strategies to enhance sleep quality, which is crucial for recovery and overall health.</a:t>
            </a:r>
          </a:p>
        </p:txBody>
      </p:sp>
      <p:pic>
        <p:nvPicPr>
          <p:cNvPr id="352" name="iconNode3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1">
            <a:alphaModFix amt="100000"/>
            <a:extLst>
              <a:ext uri="{7C509E8B-7F48-438A-A781-FC1C0B482FD8}">
                <asvg:svgBlip xmlns:r="http://schemas.openxmlformats.org/officeDocument/2006/relationships" xmlns:asvg="http://schemas.microsoft.com/office/drawing/2016/SVG/main" r:embed="rId50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762000" y="5962650"/>
            <a:ext cx="457200" cy="457200"/>
          </a:xfrm>
          <a:prstGeom prst="rect">
            <a:avLst/>
          </a:prstGeom>
        </p:spPr>
      </p:pic>
      <p:sp>
        <p:nvSpPr>
          <p:cNvPr id="354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447800" y="5962650"/>
            <a:ext cx="4557712" cy="4381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408"/>
              </a:lnSpc>
            </a:pPr>
            <a:r>
              <a:rPr lang="en-US" sz="2400" b="1" spc="-32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Nutritional Guidance</a:t>
            </a:r>
          </a:p>
        </p:txBody>
      </p:sp>
      <p:sp>
        <p:nvSpPr>
          <p:cNvPr id="356" name="Description of a 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447800" y="6395466"/>
            <a:ext cx="4557712" cy="16097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 spc="-18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Providing personalized dietary advice to ensure clients are fueled for their specific goals and activities.</a:t>
            </a:r>
          </a:p>
        </p:txBody>
      </p:sp>
      <p:pic>
        <p:nvPicPr>
          <p:cNvPr id="358" name="iconNode4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4">
            <a:alphaModFix amt="100000"/>
            <a:extLst>
              <a:ext uri="{35072B46-5485-4CDA-B367-93690C1E3514}">
                <asvg:svgBlip xmlns:r="http://schemas.openxmlformats.org/officeDocument/2006/relationships" xmlns:asvg="http://schemas.microsoft.com/office/drawing/2016/SVG/main" r:embed="rId53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6540436" y="5962650"/>
            <a:ext cx="457200" cy="457200"/>
          </a:xfrm>
          <a:prstGeom prst="rect">
            <a:avLst/>
          </a:prstGeom>
        </p:spPr>
      </p:pic>
      <p:sp>
        <p:nvSpPr>
          <p:cNvPr id="360" name="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226236" y="5962650"/>
            <a:ext cx="4557712" cy="4381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408"/>
              </a:lnSpc>
            </a:pPr>
            <a:r>
              <a:rPr lang="en-US" sz="2400" b="1" spc="-32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Targeted Supplementation</a:t>
            </a:r>
          </a:p>
        </p:txBody>
      </p:sp>
      <p:sp>
        <p:nvSpPr>
          <p:cNvPr id="362" name="Description of a 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226236" y="6395466"/>
            <a:ext cx="4557712" cy="16097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 spc="-18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Identifying necessary supplements to address any deficiencies and enhance performance and recovery.</a:t>
            </a:r>
          </a:p>
        </p:txBody>
      </p:sp>
      <p:pic>
        <p:nvPicPr>
          <p:cNvPr id="364" name="iconNode5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7">
            <a:alphaModFix amt="100000"/>
            <a:extLst>
              <a:ext uri="{BFE44543-8617-4B17-9F82-0FA8BFA5EB96}">
                <asvg:svgBlip xmlns:r="http://schemas.openxmlformats.org/officeDocument/2006/relationships" xmlns:asvg="http://schemas.microsoft.com/office/drawing/2016/SVG/main" r:embed="rId56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12318968" y="5962650"/>
            <a:ext cx="457200" cy="457200"/>
          </a:xfrm>
          <a:prstGeom prst="rect">
            <a:avLst/>
          </a:prstGeom>
        </p:spPr>
      </p:pic>
      <p:sp>
        <p:nvSpPr>
          <p:cNvPr id="366" name="Primary Heading-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004768" y="5962650"/>
            <a:ext cx="4557712" cy="4381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408"/>
              </a:lnSpc>
            </a:pPr>
            <a:r>
              <a:rPr lang="en-US" sz="2400" b="1" spc="-32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Long-term Goals</a:t>
            </a:r>
          </a:p>
        </p:txBody>
      </p:sp>
      <p:sp>
        <p:nvSpPr>
          <p:cNvPr id="368" name="Description of a primary heading-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004768" y="6395466"/>
            <a:ext cx="4557712" cy="16097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 spc="-18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Setting a foundation for sustained health adaptation and monitoring progress over time to ensure success.</a:t>
            </a:r>
          </a:p>
        </p:txBody>
      </p:sp>
      <p:sp>
        <p:nvSpPr>
          <p:cNvPr id="370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1104900"/>
            <a:ext cx="7767638" cy="7715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4800" b="1" spc="-84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Personalized Health Plan</a:t>
            </a:r>
          </a:p>
        </p:txBody>
      </p:sp>
      <p:sp>
        <p:nvSpPr>
          <p:cNvPr id="372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1981200"/>
            <a:ext cx="16797338" cy="4095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 spc="-18" dirty="0">
                <a:solidFill>
                  <a:srgbClr val="414C58">
                    <a:alpha val="100000"/>
                  </a:srgbClr>
                </a:solidFill>
                <a:latin typeface="Montserrat" panose="00000700000000000000" pitchFamily="2" charset="0"/>
              </a:rPr>
              <a:t>Optimizing health for entrepreneurs in a structured way</a:t>
            </a:r>
          </a:p>
        </p:txBody>
      </p:sp>
      <p:pic>
        <p:nvPicPr>
          <p:cNvPr id="374" name="FOOTER_LOGO_IMG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9">
            <a:alphaModFix amt="100000"/>
          </a:blip>
          <a:stretch/>
        </p:blipFill>
        <p:spPr>
          <a:xfrm>
            <a:off x="762000" y="9620250"/>
            <a:ext cx="1257300" cy="285750"/>
          </a:xfrm>
          <a:prstGeom prst="rect">
            <a:avLst/>
          </a:prstGeom>
        </p:spPr>
      </p:pic>
      <p:pic>
        <p:nvPicPr>
          <p:cNvPr id="37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1">
            <a:alphaModFix amt="100000"/>
          </a:blip>
          <a:stretch/>
        </p:blipFill>
        <p:spPr>
          <a:xfrm>
            <a:off x="2114253" y="9667875"/>
            <a:ext cx="2828925" cy="190500"/>
          </a:xfrm>
          <a:prstGeom prst="rect">
            <a:avLst/>
          </a:prstGeom>
        </p:spPr>
      </p:pic>
      <p:sp>
        <p:nvSpPr>
          <p:cNvPr id="378" name="Sourc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2209610" y="9667875"/>
            <a:ext cx="2776538" cy="2000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/>
            <a:r>
              <a:rPr lang="en-US" sz="1500" spc="-14" dirty="0">
                <a:solidFill>
                  <a:srgbClr val="414C58">
                    <a:alpha val="100000"/>
                  </a:srgbClr>
                </a:solidFill>
                <a:latin typeface="Montserrat" panose="00000700000000000000" pitchFamily="2" charset="0"/>
              </a:rPr>
              <a:t>www.ultrapreneurgroup.com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5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8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7">
            <a:alphaModFix amt="100000"/>
          </a:blip>
          <a:stretch/>
        </p:blipFill>
        <p:spPr>
          <a:xfrm>
            <a:off x="762447" y="714077"/>
            <a:ext cx="16764000" cy="9525"/>
          </a:xfrm>
          <a:prstGeom prst="rect">
            <a:avLst/>
          </a:prstGeom>
        </p:spPr>
      </p:pic>
      <p:pic>
        <p:nvPicPr>
          <p:cNvPr id="38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9">
            <a:alphaModFix amt="100000"/>
          </a:blip>
          <a:stretch/>
        </p:blipFill>
        <p:spPr>
          <a:xfrm>
            <a:off x="762572" y="8926068"/>
            <a:ext cx="16764000" cy="9525"/>
          </a:xfrm>
          <a:prstGeom prst="rect">
            <a:avLst/>
          </a:prstGeom>
        </p:spPr>
      </p:pic>
      <p:pic>
        <p:nvPicPr>
          <p:cNvPr id="38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1">
            <a:alphaModFix amt="100000"/>
          </a:blip>
          <a:stretch/>
        </p:blipFill>
        <p:spPr>
          <a:xfrm>
            <a:off x="762000" y="2705100"/>
            <a:ext cx="9563100" cy="5905500"/>
          </a:xfrm>
          <a:prstGeom prst="rect">
            <a:avLst/>
          </a:prstGeom>
          <a:effectLst>
            <a:outerShdw blurRad="285750" dist="0" dir="27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387" name="2ccec4ec-eb63-4c5b-b1bc-ff493452be47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73">
            <a:alphaModFix amt="100000"/>
          </a:blip>
          <a:stretch/>
        </p:blipFill>
        <p:spPr>
          <a:xfrm>
            <a:off x="876300" y="2819400"/>
            <a:ext cx="9334500" cy="5562600"/>
          </a:xfrm>
          <a:prstGeom prst="rect">
            <a:avLst/>
          </a:prstGeom>
          <a:effectLst>
            <a:outerShdw blurRad="285750" dist="0" dir="27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389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0744200" y="3103626"/>
            <a:ext cx="6815138" cy="4381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408"/>
              </a:lnSpc>
            </a:pPr>
            <a:r>
              <a:rPr lang="en-US" sz="2400" b="1" spc="-32" dirty="0">
                <a:solidFill>
                  <a:srgbClr val="FAFAFA">
                    <a:alpha val="100000"/>
                  </a:srgbClr>
                </a:solidFill>
                <a:latin typeface="Montserrat" panose="00000700000000000000" pitchFamily="2" charset="0"/>
              </a:rPr>
              <a:t>Phase 1: Initial Testing</a:t>
            </a:r>
          </a:p>
        </p:txBody>
      </p:sp>
      <p:sp>
        <p:nvSpPr>
          <p:cNvPr id="391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0744200" y="3612642"/>
            <a:ext cx="6815138" cy="8001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 spc="-18" dirty="0">
                <a:solidFill>
                  <a:srgbClr val="FAFAFA">
                    <a:alpha val="100000"/>
                  </a:srgbClr>
                </a:solidFill>
                <a:latin typeface="Montserrat" panose="00000700000000000000" pitchFamily="2" charset="0"/>
              </a:rPr>
              <a:t>Access the ULTRApreneur app for onboarding and complete baseline testing to evaluate health metrics.</a:t>
            </a:r>
          </a:p>
        </p:txBody>
      </p:sp>
      <p:sp>
        <p:nvSpPr>
          <p:cNvPr id="393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0744200" y="4946142"/>
            <a:ext cx="6815138" cy="4381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408"/>
              </a:lnSpc>
            </a:pPr>
            <a:r>
              <a:rPr lang="en-US" sz="2400" b="1" spc="-32" dirty="0">
                <a:solidFill>
                  <a:srgbClr val="FAFAFA">
                    <a:alpha val="100000"/>
                  </a:srgbClr>
                </a:solidFill>
                <a:latin typeface="Montserrat" panose="00000700000000000000" pitchFamily="2" charset="0"/>
              </a:rPr>
              <a:t>Comprehensive Assessments</a:t>
            </a:r>
          </a:p>
        </p:txBody>
      </p:sp>
      <p:sp>
        <p:nvSpPr>
          <p:cNvPr id="395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0744200" y="5455158"/>
            <a:ext cx="6815138" cy="8001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 spc="-18" dirty="0">
                <a:solidFill>
                  <a:srgbClr val="FAFAFA">
                    <a:alpha val="100000"/>
                  </a:srgbClr>
                </a:solidFill>
                <a:latin typeface="Montserrat" panose="00000700000000000000" pitchFamily="2" charset="0"/>
              </a:rPr>
              <a:t>Testing includes VO2 Max, Body Composition, RHR Tracking,  Functional Strength &amp; Balance and a Comprehensive Blood Test.</a:t>
            </a:r>
          </a:p>
        </p:txBody>
      </p:sp>
      <p:sp>
        <p:nvSpPr>
          <p:cNvPr id="397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0744200" y="6788658"/>
            <a:ext cx="6815138" cy="4381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408"/>
              </a:lnSpc>
            </a:pPr>
            <a:r>
              <a:rPr lang="en-US" sz="2400" b="1" spc="-32" dirty="0">
                <a:solidFill>
                  <a:srgbClr val="FAFAFA">
                    <a:alpha val="100000"/>
                  </a:srgbClr>
                </a:solidFill>
                <a:latin typeface="Montserrat" panose="00000700000000000000" pitchFamily="2" charset="0"/>
              </a:rPr>
              <a:t>Outcome Measurement</a:t>
            </a:r>
          </a:p>
        </p:txBody>
      </p:sp>
      <p:sp>
        <p:nvSpPr>
          <p:cNvPr id="399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0744200" y="7297674"/>
            <a:ext cx="6815138" cy="8096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 spc="-18" dirty="0">
                <a:solidFill>
                  <a:srgbClr val="FAFAFA">
                    <a:alpha val="100000"/>
                  </a:srgbClr>
                </a:solidFill>
                <a:latin typeface="Montserrat" panose="00000700000000000000" pitchFamily="2" charset="0"/>
              </a:rPr>
              <a:t>Results lead to calculating Biological Age and creating a personalized Health KPI Dashboard.</a:t>
            </a:r>
          </a:p>
        </p:txBody>
      </p:sp>
      <p:sp>
        <p:nvSpPr>
          <p:cNvPr id="401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1114425"/>
            <a:ext cx="16797338" cy="6762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250"/>
              </a:lnSpc>
            </a:pPr>
            <a:r>
              <a:rPr lang="en-US" sz="4200" b="1" spc="-84" dirty="0">
                <a:solidFill>
                  <a:srgbClr val="FAFAFA">
                    <a:alpha val="100000"/>
                  </a:srgbClr>
                </a:solidFill>
                <a:latin typeface="Montserrat" panose="00000700000000000000" pitchFamily="2" charset="0"/>
              </a:rPr>
              <a:t>ULTRApreneur Program Structure</a:t>
            </a:r>
          </a:p>
        </p:txBody>
      </p:sp>
      <p:sp>
        <p:nvSpPr>
          <p:cNvPr id="403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1905000"/>
            <a:ext cx="16797338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1800" spc="-18" dirty="0">
                <a:solidFill>
                  <a:srgbClr val="FAFAFA">
                    <a:alpha val="100000"/>
                  </a:srgbClr>
                </a:solidFill>
                <a:latin typeface="Montserrat" panose="00000700000000000000" pitchFamily="2" charset="0"/>
              </a:rPr>
              <a:t>An Overview of Key Phases for Health Optimization</a:t>
            </a:r>
          </a:p>
        </p:txBody>
      </p:sp>
      <p:pic>
        <p:nvPicPr>
          <p:cNvPr id="405" name="FOOTER_LOGO_IMG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5">
            <a:alphaModFix amt="100000"/>
          </a:blip>
          <a:stretch/>
        </p:blipFill>
        <p:spPr>
          <a:xfrm>
            <a:off x="762000" y="9620250"/>
            <a:ext cx="1257300" cy="285750"/>
          </a:xfrm>
          <a:prstGeom prst="rect">
            <a:avLst/>
          </a:prstGeom>
        </p:spPr>
      </p:pic>
      <p:pic>
        <p:nvPicPr>
          <p:cNvPr id="40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7">
            <a:alphaModFix amt="100000"/>
          </a:blip>
          <a:stretch/>
        </p:blipFill>
        <p:spPr>
          <a:xfrm>
            <a:off x="2114253" y="9667875"/>
            <a:ext cx="2828925" cy="190500"/>
          </a:xfrm>
          <a:prstGeom prst="rect">
            <a:avLst/>
          </a:prstGeom>
        </p:spPr>
      </p:pic>
      <p:sp>
        <p:nvSpPr>
          <p:cNvPr id="409" name="Sourc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2209610" y="9667875"/>
            <a:ext cx="2776538" cy="2000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/>
            <a:r>
              <a:rPr lang="en-US" sz="1500" spc="-14" dirty="0">
                <a:solidFill>
                  <a:srgbClr val="BABABA">
                    <a:alpha val="100000"/>
                  </a:srgbClr>
                </a:solidFill>
                <a:latin typeface="Montserrat" panose="00000700000000000000" pitchFamily="2" charset="0"/>
              </a:rPr>
              <a:t>www.ultrapreneurgroup.com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5.xml><?xml version="1.0" encoding="utf-8"?>
<p:sld xmlns:a16="http://schemas.microsoft.com/office/drawing/2014/main" xmlns:asvg="http://schemas.microsoft.com/office/drawing/2016/SVG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1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1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3">
            <a:alphaModFix amt="100000"/>
          </a:blip>
          <a:stretch/>
        </p:blipFill>
        <p:spPr>
          <a:xfrm>
            <a:off x="762572" y="714184"/>
            <a:ext cx="16764000" cy="9525"/>
          </a:xfrm>
          <a:prstGeom prst="rect">
            <a:avLst/>
          </a:prstGeom>
        </p:spPr>
      </p:pic>
      <p:pic>
        <p:nvPicPr>
          <p:cNvPr id="41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5">
            <a:alphaModFix amt="100000"/>
          </a:blip>
          <a:stretch/>
        </p:blipFill>
        <p:spPr>
          <a:xfrm>
            <a:off x="762572" y="8926068"/>
            <a:ext cx="16764000" cy="9525"/>
          </a:xfrm>
          <a:prstGeom prst="rect">
            <a:avLst/>
          </a:prstGeom>
        </p:spPr>
      </p:pic>
      <p:pic>
        <p:nvPicPr>
          <p:cNvPr id="41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7">
            <a:alphaModFix amt="100000"/>
          </a:blip>
          <a:stretch/>
        </p:blipFill>
        <p:spPr>
          <a:xfrm>
            <a:off x="762000" y="2857500"/>
            <a:ext cx="5600700" cy="5753100"/>
          </a:xfrm>
          <a:prstGeom prst="rect">
            <a:avLst/>
          </a:prstGeom>
          <a:effectLst>
            <a:outerShdw blurRad="285750" dist="0" dir="27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418" name="7fc668d3-ef1d-4e63-a459-e34ee037cf73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89">
            <a:alphaModFix amt="100000"/>
          </a:blip>
          <a:stretch/>
        </p:blipFill>
        <p:spPr>
          <a:xfrm>
            <a:off x="876300" y="2971800"/>
            <a:ext cx="5372100" cy="5410200"/>
          </a:xfrm>
          <a:prstGeom prst="rect">
            <a:avLst/>
          </a:prstGeom>
          <a:effectLst>
            <a:outerShdw blurRad="285750" dist="0" dir="27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42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91">
            <a:alphaModFix amt="100000"/>
          </a:blip>
          <a:stretch/>
        </p:blipFill>
        <p:spPr>
          <a:xfrm>
            <a:off x="16611600" y="3403848"/>
            <a:ext cx="1047750" cy="1047750"/>
          </a:xfrm>
          <a:prstGeom prst="rect">
            <a:avLst/>
          </a:prstGeom>
        </p:spPr>
      </p:pic>
      <p:pic>
        <p:nvPicPr>
          <p:cNvPr id="422" name="iconNode0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94">
            <a:alphaModFix amt="100000"/>
            <a:extLst>
              <a:ext uri="{2041E062-C5C0-459C-BCCB-6C526BFD8737}">
                <asvg:svgBlip xmlns:r="http://schemas.openxmlformats.org/officeDocument/2006/relationships" xmlns:asvg="http://schemas.microsoft.com/office/drawing/2016/SVG/main" r:embed="rId93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16821912" y="3614166"/>
            <a:ext cx="630841" cy="630841"/>
          </a:xfrm>
          <a:prstGeom prst="rect">
            <a:avLst/>
          </a:prstGeom>
        </p:spPr>
      </p:pic>
      <p:sp>
        <p:nvSpPr>
          <p:cNvPr id="424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858000" y="3313176"/>
            <a:ext cx="9558338" cy="4381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408"/>
              </a:lnSpc>
            </a:pPr>
            <a:r>
              <a:rPr lang="en-US" sz="2400" b="1" spc="-32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Re-measure Health KPIs</a:t>
            </a:r>
          </a:p>
        </p:txBody>
      </p:sp>
      <p:sp>
        <p:nvSpPr>
          <p:cNvPr id="426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858000" y="3745992"/>
            <a:ext cx="9558338" cy="8096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 spc="-18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Regularly assess key health indicators every 6-8 weeks to gauge progress.</a:t>
            </a:r>
          </a:p>
        </p:txBody>
      </p:sp>
      <p:pic>
        <p:nvPicPr>
          <p:cNvPr id="42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96">
            <a:alphaModFix amt="100000"/>
          </a:blip>
          <a:stretch/>
        </p:blipFill>
        <p:spPr>
          <a:xfrm>
            <a:off x="16611600" y="5170140"/>
            <a:ext cx="1047750" cy="1047750"/>
          </a:xfrm>
          <a:prstGeom prst="rect">
            <a:avLst/>
          </a:prstGeom>
        </p:spPr>
      </p:pic>
      <p:pic>
        <p:nvPicPr>
          <p:cNvPr id="430" name="iconNode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99">
            <a:alphaModFix amt="100000"/>
            <a:extLst>
              <a:ext uri="{D23DC74E-0791-4923-B760-CF76F5379656}">
                <asvg:svgBlip xmlns:r="http://schemas.openxmlformats.org/officeDocument/2006/relationships" xmlns:asvg="http://schemas.microsoft.com/office/drawing/2016/SVG/main" r:embed="rId98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16821912" y="5380482"/>
            <a:ext cx="630841" cy="630841"/>
          </a:xfrm>
          <a:prstGeom prst="rect">
            <a:avLst/>
          </a:prstGeom>
        </p:spPr>
      </p:pic>
      <p:sp>
        <p:nvSpPr>
          <p:cNvPr id="432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858000" y="5079492"/>
            <a:ext cx="9558338" cy="4381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408"/>
              </a:lnSpc>
            </a:pPr>
            <a:r>
              <a:rPr lang="en-US" sz="2400" b="1" spc="-32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Focus on Metrics</a:t>
            </a:r>
          </a:p>
        </p:txBody>
      </p:sp>
      <p:sp>
        <p:nvSpPr>
          <p:cNvPr id="434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858000" y="5512308"/>
            <a:ext cx="9558338" cy="8096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 spc="-18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Include VO2 Max, body composition, HRV, RHR, functional strength, and biological age.</a:t>
            </a:r>
          </a:p>
        </p:txBody>
      </p:sp>
      <p:pic>
        <p:nvPicPr>
          <p:cNvPr id="43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01">
            <a:alphaModFix amt="100000"/>
          </a:blip>
          <a:stretch/>
        </p:blipFill>
        <p:spPr>
          <a:xfrm>
            <a:off x="16611600" y="6936284"/>
            <a:ext cx="1047750" cy="1047750"/>
          </a:xfrm>
          <a:prstGeom prst="rect">
            <a:avLst/>
          </a:prstGeom>
        </p:spPr>
      </p:pic>
      <p:pic>
        <p:nvPicPr>
          <p:cNvPr id="438" name="iconNode2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04">
            <a:alphaModFix amt="100000"/>
            <a:extLst>
              <a:ext uri="{8365D6E2-3852-48F2-B66E-C47A455C5D9A}">
                <asvg:svgBlip xmlns:r="http://schemas.openxmlformats.org/officeDocument/2006/relationships" xmlns:asvg="http://schemas.microsoft.com/office/drawing/2016/SVG/main" r:embed="rId103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16821912" y="7146703"/>
            <a:ext cx="630841" cy="630841"/>
          </a:xfrm>
          <a:prstGeom prst="rect">
            <a:avLst/>
          </a:prstGeom>
        </p:spPr>
      </p:pic>
      <p:sp>
        <p:nvSpPr>
          <p:cNvPr id="440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858000" y="6845808"/>
            <a:ext cx="9558338" cy="4381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408"/>
              </a:lnSpc>
            </a:pPr>
            <a:r>
              <a:rPr lang="en-US" sz="2400" b="1" spc="-32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Compare and Optimize</a:t>
            </a:r>
          </a:p>
        </p:txBody>
      </p:sp>
      <p:sp>
        <p:nvSpPr>
          <p:cNvPr id="442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858000" y="7278624"/>
            <a:ext cx="9558338" cy="8096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 spc="-18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Analyze metrics to compare progress, refine plans, and ensure continuous improvement.</a:t>
            </a:r>
          </a:p>
        </p:txBody>
      </p:sp>
      <p:sp>
        <p:nvSpPr>
          <p:cNvPr id="444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1104900"/>
            <a:ext cx="16797338" cy="7715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4800" b="1" spc="-84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Retesting &amp; Optimization</a:t>
            </a:r>
          </a:p>
        </p:txBody>
      </p:sp>
      <p:sp>
        <p:nvSpPr>
          <p:cNvPr id="446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1981200"/>
            <a:ext cx="16797338" cy="4095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 spc="-18" dirty="0">
                <a:solidFill>
                  <a:srgbClr val="414C58">
                    <a:alpha val="100000"/>
                  </a:srgbClr>
                </a:solidFill>
                <a:latin typeface="Montserrat" panose="00000700000000000000" pitchFamily="2" charset="0"/>
              </a:rPr>
              <a:t>Key Steps for Continued Success</a:t>
            </a:r>
          </a:p>
        </p:txBody>
      </p:sp>
      <p:pic>
        <p:nvPicPr>
          <p:cNvPr id="448" name="FOOTER_LOGO_IMG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06">
            <a:alphaModFix amt="100000"/>
          </a:blip>
          <a:stretch/>
        </p:blipFill>
        <p:spPr>
          <a:xfrm>
            <a:off x="762000" y="9620250"/>
            <a:ext cx="1257300" cy="285750"/>
          </a:xfrm>
          <a:prstGeom prst="rect">
            <a:avLst/>
          </a:prstGeom>
        </p:spPr>
      </p:pic>
      <p:pic>
        <p:nvPicPr>
          <p:cNvPr id="45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08">
            <a:alphaModFix amt="100000"/>
          </a:blip>
          <a:stretch/>
        </p:blipFill>
        <p:spPr>
          <a:xfrm>
            <a:off x="2114360" y="9667875"/>
            <a:ext cx="2828925" cy="190500"/>
          </a:xfrm>
          <a:prstGeom prst="rect">
            <a:avLst/>
          </a:prstGeom>
        </p:spPr>
      </p:pic>
      <p:sp>
        <p:nvSpPr>
          <p:cNvPr id="452" name="Sourc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2209610" y="9667875"/>
            <a:ext cx="2776538" cy="2000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/>
            <a:r>
              <a:rPr lang="en-US" sz="1500" spc="-14" dirty="0">
                <a:solidFill>
                  <a:srgbClr val="414C58">
                    <a:alpha val="100000"/>
                  </a:srgbClr>
                </a:solidFill>
                <a:latin typeface="Montserrat" panose="00000700000000000000" pitchFamily="2" charset="0"/>
              </a:rPr>
              <a:t>www.ultrapreneurgroup.com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12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5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14">
            <a:alphaModFix amt="100000"/>
          </a:blip>
          <a:stretch/>
        </p:blipFill>
        <p:spPr>
          <a:xfrm>
            <a:off x="762572" y="714184"/>
            <a:ext cx="16764000" cy="9525"/>
          </a:xfrm>
          <a:prstGeom prst="rect">
            <a:avLst/>
          </a:prstGeom>
        </p:spPr>
      </p:pic>
      <p:pic>
        <p:nvPicPr>
          <p:cNvPr id="45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16">
            <a:alphaModFix amt="100000"/>
          </a:blip>
          <a:stretch/>
        </p:blipFill>
        <p:spPr>
          <a:xfrm>
            <a:off x="762572" y="8926068"/>
            <a:ext cx="16764000" cy="9525"/>
          </a:xfrm>
          <a:prstGeom prst="rect">
            <a:avLst/>
          </a:prstGeom>
        </p:spPr>
      </p:pic>
      <p:sp>
        <p:nvSpPr>
          <p:cNvPr id="459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57155" y="6038850"/>
            <a:ext cx="5434012" cy="4953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834"/>
              </a:lnSpc>
            </a:pPr>
            <a:r>
              <a:rPr lang="en-US" sz="2700" b="1" spc="-32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Start </a:t>
            </a:r>
          </a:p>
        </p:txBody>
      </p:sp>
      <p:sp>
        <p:nvSpPr>
          <p:cNvPr id="460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57155" y="6678168"/>
            <a:ext cx="5434012" cy="12096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spc="-18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Initiate implementation and coaching processes aimed at maximizing performance.</a:t>
            </a:r>
          </a:p>
        </p:txBody>
      </p:sp>
      <p:sp>
        <p:nvSpPr>
          <p:cNvPr id="461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445186" y="4711827"/>
            <a:ext cx="5434012" cy="4953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834"/>
              </a:lnSpc>
            </a:pPr>
            <a:r>
              <a:rPr lang="en-US" sz="2700" b="1" spc="-32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Daily App Tracking</a:t>
            </a:r>
          </a:p>
        </p:txBody>
      </p:sp>
      <p:sp>
        <p:nvSpPr>
          <p:cNvPr id="462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445186" y="3759327"/>
            <a:ext cx="5434012" cy="8096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spc="-18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Begin daily tracking of workouts, HR, habits, and recovery via app.</a:t>
            </a:r>
          </a:p>
        </p:txBody>
      </p:sp>
      <p:sp>
        <p:nvSpPr>
          <p:cNvPr id="463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033123" y="6038850"/>
            <a:ext cx="5434012" cy="4953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834"/>
              </a:lnSpc>
            </a:pPr>
            <a:r>
              <a:rPr lang="en-US" sz="2700" b="1" spc="-32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Weekly Check-ins</a:t>
            </a:r>
          </a:p>
        </p:txBody>
      </p:sp>
      <p:sp>
        <p:nvSpPr>
          <p:cNvPr id="464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033123" y="6678168"/>
            <a:ext cx="5434012" cy="12096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spc="-18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Conduct weekly or bi-weekly check-ins with your coach for progress assessment.</a:t>
            </a:r>
          </a:p>
        </p:txBody>
      </p:sp>
      <p:pic>
        <p:nvPicPr>
          <p:cNvPr id="46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18">
            <a:alphaModFix amt="100000"/>
          </a:blip>
          <a:stretch/>
        </p:blipFill>
        <p:spPr>
          <a:xfrm>
            <a:off x="3552825" y="5600700"/>
            <a:ext cx="14735175" cy="38100"/>
          </a:xfrm>
          <a:prstGeom prst="rect">
            <a:avLst/>
          </a:prstGeom>
        </p:spPr>
      </p:pic>
      <p:pic>
        <p:nvPicPr>
          <p:cNvPr id="46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20">
            <a:alphaModFix amt="100000"/>
          </a:blip>
          <a:stretch/>
        </p:blipFill>
        <p:spPr>
          <a:xfrm>
            <a:off x="3460700" y="5524500"/>
            <a:ext cx="190500" cy="228600"/>
          </a:xfrm>
          <a:prstGeom prst="rect">
            <a:avLst/>
          </a:prstGeom>
        </p:spPr>
      </p:pic>
      <p:pic>
        <p:nvPicPr>
          <p:cNvPr id="46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22">
            <a:alphaModFix amt="100000"/>
          </a:blip>
          <a:stretch/>
        </p:blipFill>
        <p:spPr>
          <a:xfrm>
            <a:off x="9051893" y="5524500"/>
            <a:ext cx="190500" cy="228600"/>
          </a:xfrm>
          <a:prstGeom prst="rect">
            <a:avLst/>
          </a:prstGeom>
        </p:spPr>
      </p:pic>
      <p:pic>
        <p:nvPicPr>
          <p:cNvPr id="46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24">
            <a:alphaModFix amt="100000"/>
          </a:blip>
          <a:stretch/>
        </p:blipFill>
        <p:spPr>
          <a:xfrm>
            <a:off x="14633543" y="5524500"/>
            <a:ext cx="190500" cy="228600"/>
          </a:xfrm>
          <a:prstGeom prst="rect">
            <a:avLst/>
          </a:prstGeom>
        </p:spPr>
      </p:pic>
      <p:sp>
        <p:nvSpPr>
          <p:cNvPr id="469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1114425"/>
            <a:ext cx="16797338" cy="6762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250"/>
              </a:lnSpc>
            </a:pPr>
            <a:r>
              <a:rPr lang="en-US" sz="4200" b="1" spc="-84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Implementation &amp; Coaching</a:t>
            </a:r>
          </a:p>
        </p:txBody>
      </p:sp>
      <p:sp>
        <p:nvSpPr>
          <p:cNvPr id="471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1905000"/>
            <a:ext cx="16797338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1800" spc="-18" dirty="0">
                <a:solidFill>
                  <a:srgbClr val="414C58">
                    <a:alpha val="100000"/>
                  </a:srgbClr>
                </a:solidFill>
                <a:latin typeface="Montserrat" panose="00000700000000000000" pitchFamily="2" charset="0"/>
              </a:rPr>
              <a:t>Key Phases for Optimal Health</a:t>
            </a:r>
          </a:p>
        </p:txBody>
      </p:sp>
      <p:pic>
        <p:nvPicPr>
          <p:cNvPr id="473" name="FOOTER_LOGO_IMG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26">
            <a:alphaModFix amt="100000"/>
          </a:blip>
          <a:stretch/>
        </p:blipFill>
        <p:spPr>
          <a:xfrm>
            <a:off x="762000" y="9620250"/>
            <a:ext cx="1257300" cy="285750"/>
          </a:xfrm>
          <a:prstGeom prst="rect">
            <a:avLst/>
          </a:prstGeom>
        </p:spPr>
      </p:pic>
      <p:pic>
        <p:nvPicPr>
          <p:cNvPr id="47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28">
            <a:alphaModFix amt="100000"/>
          </a:blip>
          <a:stretch/>
        </p:blipFill>
        <p:spPr>
          <a:xfrm>
            <a:off x="2114360" y="9667875"/>
            <a:ext cx="2828925" cy="190500"/>
          </a:xfrm>
          <a:prstGeom prst="rect">
            <a:avLst/>
          </a:prstGeom>
        </p:spPr>
      </p:pic>
      <p:sp>
        <p:nvSpPr>
          <p:cNvPr id="477" name="Sourc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2209610" y="9667875"/>
            <a:ext cx="2776538" cy="2000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/>
            <a:r>
              <a:rPr lang="en-US" sz="1500" spc="-14" dirty="0">
                <a:solidFill>
                  <a:srgbClr val="414C58">
                    <a:alpha val="100000"/>
                  </a:srgbClr>
                </a:solidFill>
                <a:latin typeface="Montserrat" panose="00000700000000000000" pitchFamily="2" charset="0"/>
              </a:rPr>
              <a:t>www.ultrapreneurgroup.com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32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8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34">
            <a:alphaModFix amt="100000"/>
          </a:blip>
          <a:stretch/>
        </p:blipFill>
        <p:spPr>
          <a:xfrm>
            <a:off x="762572" y="714184"/>
            <a:ext cx="16764000" cy="9525"/>
          </a:xfrm>
          <a:prstGeom prst="rect">
            <a:avLst/>
          </a:prstGeom>
        </p:spPr>
      </p:pic>
      <p:pic>
        <p:nvPicPr>
          <p:cNvPr id="48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36">
            <a:alphaModFix amt="100000"/>
          </a:blip>
          <a:stretch/>
        </p:blipFill>
        <p:spPr>
          <a:xfrm>
            <a:off x="762572" y="8926068"/>
            <a:ext cx="16764000" cy="9525"/>
          </a:xfrm>
          <a:prstGeom prst="rect">
            <a:avLst/>
          </a:prstGeom>
        </p:spPr>
      </p:pic>
      <p:sp>
        <p:nvSpPr>
          <p:cNvPr id="484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57155" y="4711827"/>
            <a:ext cx="8224838" cy="4953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834"/>
              </a:lnSpc>
            </a:pPr>
            <a:r>
              <a:rPr lang="en-US" sz="2700" b="1" spc="-32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Structured Habit Formation</a:t>
            </a:r>
          </a:p>
        </p:txBody>
      </p:sp>
      <p:sp>
        <p:nvSpPr>
          <p:cNvPr id="485" name="Description of a 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57155" y="3645027"/>
            <a:ext cx="8224838" cy="9239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18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Focus on structured habit formation to maintain long-term health benefits.</a:t>
            </a:r>
          </a:p>
        </p:txBody>
      </p:sp>
      <p:sp>
        <p:nvSpPr>
          <p:cNvPr id="486" name="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239155" y="6038850"/>
            <a:ext cx="8224838" cy="4953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834"/>
              </a:lnSpc>
            </a:pPr>
            <a:r>
              <a:rPr lang="en-US" sz="2700" b="1" spc="-32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Completion of Coaching</a:t>
            </a:r>
          </a:p>
        </p:txBody>
      </p:sp>
      <p:sp>
        <p:nvSpPr>
          <p:cNvPr id="487" name="Description of a 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239155" y="6678168"/>
            <a:ext cx="8224838" cy="695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1800" spc="-18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Wrap up coaching phase with a review of performance metrics and recovery protocols.</a:t>
            </a:r>
          </a:p>
        </p:txBody>
      </p:sp>
      <p:pic>
        <p:nvPicPr>
          <p:cNvPr id="48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38">
            <a:alphaModFix amt="100000"/>
          </a:blip>
          <a:stretch/>
        </p:blipFill>
        <p:spPr>
          <a:xfrm>
            <a:off x="0" y="5600700"/>
            <a:ext cx="13239750" cy="38100"/>
          </a:xfrm>
          <a:prstGeom prst="rect">
            <a:avLst/>
          </a:prstGeom>
        </p:spPr>
      </p:pic>
      <p:pic>
        <p:nvPicPr>
          <p:cNvPr id="48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40">
            <a:alphaModFix amt="100000"/>
          </a:blip>
          <a:stretch/>
        </p:blipFill>
        <p:spPr>
          <a:xfrm>
            <a:off x="4857750" y="5524500"/>
            <a:ext cx="190500" cy="228600"/>
          </a:xfrm>
          <a:prstGeom prst="rect">
            <a:avLst/>
          </a:prstGeom>
        </p:spPr>
      </p:pic>
      <p:pic>
        <p:nvPicPr>
          <p:cNvPr id="49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42">
            <a:alphaModFix amt="100000"/>
          </a:blip>
          <a:stretch/>
        </p:blipFill>
        <p:spPr>
          <a:xfrm>
            <a:off x="13239750" y="5524500"/>
            <a:ext cx="190500" cy="228600"/>
          </a:xfrm>
          <a:prstGeom prst="rect">
            <a:avLst/>
          </a:prstGeom>
        </p:spPr>
      </p:pic>
      <p:sp>
        <p:nvSpPr>
          <p:cNvPr id="491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1114425"/>
            <a:ext cx="16797338" cy="6762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250"/>
              </a:lnSpc>
            </a:pPr>
            <a:r>
              <a:rPr lang="en-US" sz="4200" b="1" spc="-84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Implementation &amp; Coaching</a:t>
            </a:r>
          </a:p>
        </p:txBody>
      </p:sp>
      <p:sp>
        <p:nvSpPr>
          <p:cNvPr id="493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1905000"/>
            <a:ext cx="16797338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1800" spc="-18" dirty="0">
                <a:solidFill>
                  <a:srgbClr val="414C58">
                    <a:alpha val="100000"/>
                  </a:srgbClr>
                </a:solidFill>
                <a:latin typeface="Montserrat" panose="00000700000000000000" pitchFamily="2" charset="0"/>
              </a:rPr>
              <a:t>Key Phases for Optimal Health</a:t>
            </a:r>
          </a:p>
        </p:txBody>
      </p:sp>
      <p:pic>
        <p:nvPicPr>
          <p:cNvPr id="495" name="FOOTER_LOGO_IMG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44">
            <a:alphaModFix amt="100000"/>
          </a:blip>
          <a:stretch/>
        </p:blipFill>
        <p:spPr>
          <a:xfrm>
            <a:off x="762000" y="9620250"/>
            <a:ext cx="1257300" cy="285750"/>
          </a:xfrm>
          <a:prstGeom prst="rect">
            <a:avLst/>
          </a:prstGeom>
        </p:spPr>
      </p:pic>
      <p:pic>
        <p:nvPicPr>
          <p:cNvPr id="49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46">
            <a:alphaModFix amt="100000"/>
          </a:blip>
          <a:stretch/>
        </p:blipFill>
        <p:spPr>
          <a:xfrm>
            <a:off x="2114360" y="9667875"/>
            <a:ext cx="2828925" cy="190500"/>
          </a:xfrm>
          <a:prstGeom prst="rect">
            <a:avLst/>
          </a:prstGeom>
        </p:spPr>
      </p:pic>
      <p:sp>
        <p:nvSpPr>
          <p:cNvPr id="499" name="Sourc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2209610" y="9667875"/>
            <a:ext cx="2776538" cy="2000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/>
            <a:r>
              <a:rPr lang="en-US" sz="1500" spc="-14" dirty="0">
                <a:solidFill>
                  <a:srgbClr val="414C58">
                    <a:alpha val="100000"/>
                  </a:srgbClr>
                </a:solidFill>
                <a:latin typeface="Montserrat" panose="00000700000000000000" pitchFamily="2" charset="0"/>
              </a:rPr>
              <a:t>www.ultrapreneurgroup.com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8.xml><?xml version="1.0" encoding="utf-8"?>
<p:sld xmlns:a16="http://schemas.microsoft.com/office/drawing/2014/main" xmlns:asvg="http://schemas.microsoft.com/office/drawing/2016/SVG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50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0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52">
            <a:alphaModFix amt="100000"/>
          </a:blip>
          <a:stretch/>
        </p:blipFill>
        <p:spPr>
          <a:xfrm>
            <a:off x="762572" y="714184"/>
            <a:ext cx="16764000" cy="9525"/>
          </a:xfrm>
          <a:prstGeom prst="rect">
            <a:avLst/>
          </a:prstGeom>
        </p:spPr>
      </p:pic>
      <p:pic>
        <p:nvPicPr>
          <p:cNvPr id="50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54">
            <a:alphaModFix amt="100000"/>
          </a:blip>
          <a:stretch/>
        </p:blipFill>
        <p:spPr>
          <a:xfrm>
            <a:off x="762572" y="8926068"/>
            <a:ext cx="16764000" cy="9525"/>
          </a:xfrm>
          <a:prstGeom prst="rect">
            <a:avLst/>
          </a:prstGeom>
        </p:spPr>
      </p:pic>
      <p:pic>
        <p:nvPicPr>
          <p:cNvPr id="506" name="circularbas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57">
            <a:alphaModFix amt="100000"/>
            <a:extLst>
              <a:ext uri="{65EA50A9-F8B9-4689-B784-1B18296F06A2}">
                <asvg:svgBlip xmlns:r="http://schemas.openxmlformats.org/officeDocument/2006/relationships" xmlns:asvg="http://schemas.microsoft.com/office/drawing/2016/SVG/main" r:embed="rId156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762000" y="2705100"/>
            <a:ext cx="16764000" cy="5791200"/>
          </a:xfrm>
          <a:prstGeom prst="rect">
            <a:avLst/>
          </a:prstGeom>
        </p:spPr>
      </p:pic>
      <p:pic>
        <p:nvPicPr>
          <p:cNvPr id="507" name="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60">
            <a:alphaModFix amt="100000"/>
            <a:extLst>
              <a:ext uri="{A117C137-37D8-4173-A95D-BD24EC86539F}">
                <asvg:svgBlip xmlns:r="http://schemas.openxmlformats.org/officeDocument/2006/relationships" xmlns:asvg="http://schemas.microsoft.com/office/drawing/2016/SVG/main" r:embed="rId159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7686378" y="2705100"/>
            <a:ext cx="2914894" cy="5791181"/>
          </a:xfrm>
          <a:prstGeom prst="rect">
            <a:avLst/>
          </a:prstGeom>
        </p:spPr>
      </p:pic>
      <p:sp>
        <p:nvSpPr>
          <p:cNvPr id="509" name="imageNode0">
            <a:extLst>
              <a:ext uri="{FF2B5EF4-FFF2-40B4-BE49-F238E27FC236}">
                <a16:creationId xmlns:a16="http://schemas.microsoft.com/office/drawing/2014/main" id="{A3403FDB-A414-BB0F-D814-6D642737D179}"/>
              </a:ext>
            </a:extLst>
          </p:cNvPr>
          <p:cNvSpPr/>
          <p:nvPr/>
        </p:nvSpPr>
        <p:spPr>
          <a:xfrm>
            <a:off x="7869585" y="2859286"/>
            <a:ext cx="2548120" cy="5482318"/>
          </a:xfrm>
          <a:custGeom>
            <a:avLst/>
            <a:gdLst>
              <a:gd name="connsiteX0" fmla="*/ 2049965 w 2514969"/>
              <a:gd name="connsiteY0" fmla="*/ 5410280 h 5410360"/>
              <a:gd name="connsiteX1" fmla="*/ 313558 w 2514969"/>
              <a:gd name="connsiteY1" fmla="*/ 5410280 h 5410360"/>
              <a:gd name="connsiteX2" fmla="*/ 190685 w 2514969"/>
              <a:gd name="connsiteY2" fmla="*/ 5391230 h 5410360"/>
              <a:gd name="connsiteX3" fmla="*/ 8758 w 2514969"/>
              <a:gd name="connsiteY3" fmla="*/ 5175012 h 5410360"/>
              <a:gd name="connsiteX4" fmla="*/ 185 w 2514969"/>
              <a:gd name="connsiteY4" fmla="*/ 5053093 h 5410360"/>
              <a:gd name="connsiteX5" fmla="*/ 185 w 2514969"/>
              <a:gd name="connsiteY5" fmla="*/ 325835 h 5410360"/>
              <a:gd name="connsiteX6" fmla="*/ 1138 w 2514969"/>
              <a:gd name="connsiteY6" fmla="*/ 320120 h 5410360"/>
              <a:gd name="connsiteX7" fmla="*/ 8758 w 2514969"/>
              <a:gd name="connsiteY7" fmla="*/ 236300 h 5410360"/>
              <a:gd name="connsiteX8" fmla="*/ 190685 w 2514969"/>
              <a:gd name="connsiteY8" fmla="*/ 20082 h 5410360"/>
              <a:gd name="connsiteX9" fmla="*/ 313558 w 2514969"/>
              <a:gd name="connsiteY9" fmla="*/ 1032 h 5410360"/>
              <a:gd name="connsiteX10" fmla="*/ 551683 w 2514969"/>
              <a:gd name="connsiteY10" fmla="*/ 1032 h 5410360"/>
              <a:gd name="connsiteX11" fmla="*/ 614548 w 2514969"/>
              <a:gd name="connsiteY11" fmla="*/ 61992 h 5410360"/>
              <a:gd name="connsiteX12" fmla="*/ 615500 w 2514969"/>
              <a:gd name="connsiteY12" fmla="*/ 73422 h 5410360"/>
              <a:gd name="connsiteX13" fmla="*/ 618358 w 2514969"/>
              <a:gd name="connsiteY13" fmla="*/ 105807 h 5410360"/>
              <a:gd name="connsiteX14" fmla="*/ 711703 w 2514969"/>
              <a:gd name="connsiteY14" fmla="*/ 202010 h 5410360"/>
              <a:gd name="connsiteX15" fmla="*/ 744088 w 2514969"/>
              <a:gd name="connsiteY15" fmla="*/ 205820 h 5410360"/>
              <a:gd name="connsiteX16" fmla="*/ 1771835 w 2514969"/>
              <a:gd name="connsiteY16" fmla="*/ 205820 h 5410360"/>
              <a:gd name="connsiteX17" fmla="*/ 1803268 w 2514969"/>
              <a:gd name="connsiteY17" fmla="*/ 202010 h 5410360"/>
              <a:gd name="connsiteX18" fmla="*/ 1896613 w 2514969"/>
              <a:gd name="connsiteY18" fmla="*/ 104855 h 5410360"/>
              <a:gd name="connsiteX19" fmla="*/ 1899470 w 2514969"/>
              <a:gd name="connsiteY19" fmla="*/ 72470 h 5410360"/>
              <a:gd name="connsiteX20" fmla="*/ 1900423 w 2514969"/>
              <a:gd name="connsiteY20" fmla="*/ 61040 h 5410360"/>
              <a:gd name="connsiteX21" fmla="*/ 1963288 w 2514969"/>
              <a:gd name="connsiteY21" fmla="*/ 80 h 5410360"/>
              <a:gd name="connsiteX22" fmla="*/ 2201413 w 2514969"/>
              <a:gd name="connsiteY22" fmla="*/ 80 h 5410360"/>
              <a:gd name="connsiteX23" fmla="*/ 2324285 w 2514969"/>
              <a:gd name="connsiteY23" fmla="*/ 19130 h 5410360"/>
              <a:gd name="connsiteX24" fmla="*/ 2506213 w 2514969"/>
              <a:gd name="connsiteY24" fmla="*/ 235347 h 5410360"/>
              <a:gd name="connsiteX25" fmla="*/ 2513833 w 2514969"/>
              <a:gd name="connsiteY25" fmla="*/ 319167 h 5410360"/>
              <a:gd name="connsiteX26" fmla="*/ 2514785 w 2514969"/>
              <a:gd name="connsiteY26" fmla="*/ 324882 h 5410360"/>
              <a:gd name="connsiteX27" fmla="*/ 2514785 w 2514969"/>
              <a:gd name="connsiteY27" fmla="*/ 5052140 h 5410360"/>
              <a:gd name="connsiteX28" fmla="*/ 2506213 w 2514969"/>
              <a:gd name="connsiteY28" fmla="*/ 5174060 h 5410360"/>
              <a:gd name="connsiteX29" fmla="*/ 2324285 w 2514969"/>
              <a:gd name="connsiteY29" fmla="*/ 5390278 h 5410360"/>
              <a:gd name="connsiteX30" fmla="*/ 2201413 w 2514969"/>
              <a:gd name="connsiteY30" fmla="*/ 5409328 h 5410360"/>
              <a:gd name="connsiteX31" fmla="*/ 2049965 w 2514969"/>
              <a:gd name="connsiteY31" fmla="*/ 5409328 h 541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14969" h="5410360">
                <a:moveTo>
                  <a:pt x="2049965" y="5410280"/>
                </a:moveTo>
                <a:lnTo>
                  <a:pt x="313558" y="5410280"/>
                </a:lnTo>
                <a:cubicBezTo>
                  <a:pt x="271801" y="5411166"/>
                  <a:pt x="230214" y="5404718"/>
                  <a:pt x="190685" y="5391230"/>
                </a:cubicBezTo>
                <a:cubicBezTo>
                  <a:pt x="91625" y="5353130"/>
                  <a:pt x="30665" y="5280740"/>
                  <a:pt x="8758" y="5175012"/>
                </a:cubicBezTo>
                <a:cubicBezTo>
                  <a:pt x="2081" y="5134731"/>
                  <a:pt x="-789" y="5093907"/>
                  <a:pt x="185" y="5053093"/>
                </a:cubicBezTo>
                <a:lnTo>
                  <a:pt x="185" y="325835"/>
                </a:lnTo>
                <a:cubicBezTo>
                  <a:pt x="46" y="323881"/>
                  <a:pt x="373" y="321923"/>
                  <a:pt x="1138" y="320120"/>
                </a:cubicBezTo>
                <a:cubicBezTo>
                  <a:pt x="1267" y="292013"/>
                  <a:pt x="3816" y="263969"/>
                  <a:pt x="8758" y="236300"/>
                </a:cubicBezTo>
                <a:cubicBezTo>
                  <a:pt x="30665" y="130572"/>
                  <a:pt x="91625" y="58182"/>
                  <a:pt x="190685" y="20082"/>
                </a:cubicBezTo>
                <a:cubicBezTo>
                  <a:pt x="230214" y="6598"/>
                  <a:pt x="271801" y="149"/>
                  <a:pt x="313558" y="1032"/>
                </a:cubicBezTo>
                <a:lnTo>
                  <a:pt x="551683" y="1032"/>
                </a:lnTo>
                <a:cubicBezTo>
                  <a:pt x="585672" y="1017"/>
                  <a:pt x="613518" y="28020"/>
                  <a:pt x="614548" y="61992"/>
                </a:cubicBezTo>
                <a:cubicBezTo>
                  <a:pt x="614395" y="65827"/>
                  <a:pt x="614715" y="69666"/>
                  <a:pt x="615500" y="73422"/>
                </a:cubicBezTo>
                <a:lnTo>
                  <a:pt x="618358" y="105807"/>
                </a:lnTo>
                <a:cubicBezTo>
                  <a:pt x="625707" y="154532"/>
                  <a:pt x="663222" y="193194"/>
                  <a:pt x="711703" y="202010"/>
                </a:cubicBezTo>
                <a:cubicBezTo>
                  <a:pt x="722358" y="204273"/>
                  <a:pt x="733199" y="205548"/>
                  <a:pt x="744088" y="205820"/>
                </a:cubicBezTo>
                <a:lnTo>
                  <a:pt x="1771835" y="205820"/>
                </a:lnTo>
                <a:cubicBezTo>
                  <a:pt x="1782408" y="205490"/>
                  <a:pt x="1792924" y="204216"/>
                  <a:pt x="1803268" y="202010"/>
                </a:cubicBezTo>
                <a:cubicBezTo>
                  <a:pt x="1852045" y="193077"/>
                  <a:pt x="1889641" y="153949"/>
                  <a:pt x="1896613" y="104855"/>
                </a:cubicBezTo>
                <a:lnTo>
                  <a:pt x="1899470" y="72470"/>
                </a:lnTo>
                <a:cubicBezTo>
                  <a:pt x="1900261" y="68713"/>
                  <a:pt x="1900575" y="64875"/>
                  <a:pt x="1900423" y="61040"/>
                </a:cubicBezTo>
                <a:cubicBezTo>
                  <a:pt x="1901452" y="27067"/>
                  <a:pt x="1929303" y="65"/>
                  <a:pt x="1963288" y="80"/>
                </a:cubicBezTo>
                <a:lnTo>
                  <a:pt x="2201413" y="80"/>
                </a:lnTo>
                <a:cubicBezTo>
                  <a:pt x="2243170" y="-803"/>
                  <a:pt x="2284757" y="5645"/>
                  <a:pt x="2324285" y="19130"/>
                </a:cubicBezTo>
                <a:cubicBezTo>
                  <a:pt x="2423345" y="57230"/>
                  <a:pt x="2484305" y="129620"/>
                  <a:pt x="2506213" y="235347"/>
                </a:cubicBezTo>
                <a:cubicBezTo>
                  <a:pt x="2511156" y="263017"/>
                  <a:pt x="2513699" y="291060"/>
                  <a:pt x="2513833" y="319167"/>
                </a:cubicBezTo>
                <a:cubicBezTo>
                  <a:pt x="2514595" y="320970"/>
                  <a:pt x="2514928" y="322929"/>
                  <a:pt x="2514785" y="324882"/>
                </a:cubicBezTo>
                <a:lnTo>
                  <a:pt x="2514785" y="5052140"/>
                </a:lnTo>
                <a:cubicBezTo>
                  <a:pt x="2515757" y="5092955"/>
                  <a:pt x="2512890" y="5133779"/>
                  <a:pt x="2506213" y="5174060"/>
                </a:cubicBezTo>
                <a:cubicBezTo>
                  <a:pt x="2484305" y="5279787"/>
                  <a:pt x="2423345" y="5352178"/>
                  <a:pt x="2324285" y="5390278"/>
                </a:cubicBezTo>
                <a:cubicBezTo>
                  <a:pt x="2284757" y="5403765"/>
                  <a:pt x="2243170" y="5410213"/>
                  <a:pt x="2201413" y="5409328"/>
                </a:cubicBezTo>
                <a:lnTo>
                  <a:pt x="2049965" y="5409328"/>
                </a:lnTo>
                <a:close/>
              </a:path>
            </a:pathLst>
          </a:custGeom>
          <a:blipFill rotWithShape="1">
            <a:blip r:embed="rId161">
              <a:alphaModFix amt="100000"/>
            </a:blip>
            <a:srcRect l="0" t="0" r="0" b="0"/>
            <a:stretch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pic>
        <p:nvPicPr>
          <p:cNvPr id="51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63">
            <a:alphaModFix amt="100000"/>
          </a:blip>
          <a:stretch/>
        </p:blipFill>
        <p:spPr>
          <a:xfrm>
            <a:off x="10953750" y="3486150"/>
            <a:ext cx="800100" cy="800100"/>
          </a:xfrm>
          <a:prstGeom prst="rect">
            <a:avLst/>
          </a:prstGeom>
        </p:spPr>
      </p:pic>
      <p:pic>
        <p:nvPicPr>
          <p:cNvPr id="513" name="iconNode0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66">
            <a:alphaModFix amt="100000"/>
            <a:extLst>
              <a:ext uri="{8C5A096E-13C1-4123-9100-9A24CB9662A9}">
                <asvg:svgBlip xmlns:r="http://schemas.openxmlformats.org/officeDocument/2006/relationships" xmlns:asvg="http://schemas.microsoft.com/office/drawing/2016/SVG/main" r:embed="rId165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11153775" y="3686175"/>
            <a:ext cx="400050" cy="400050"/>
          </a:xfrm>
          <a:prstGeom prst="rect">
            <a:avLst/>
          </a:prstGeom>
        </p:spPr>
      </p:pic>
      <p:sp>
        <p:nvSpPr>
          <p:cNvPr id="515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944350" y="3162300"/>
            <a:ext cx="5614988" cy="4381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408"/>
              </a:lnSpc>
            </a:pPr>
            <a:r>
              <a:rPr lang="en-US" sz="2400" b="1" spc="-32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Deep Cardiovascular Adaptation</a:t>
            </a:r>
          </a:p>
        </p:txBody>
      </p:sp>
      <p:sp>
        <p:nvSpPr>
          <p:cNvPr id="517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944350" y="3671316"/>
            <a:ext cx="5614988" cy="9525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475"/>
              </a:lnSpc>
            </a:pPr>
            <a:r>
              <a:rPr lang="en-US" sz="1650" spc="-15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Enhancing cardiovascular health to improve overall vitality and endurance, vital for sustained performance.</a:t>
            </a:r>
          </a:p>
        </p:txBody>
      </p:sp>
      <p:pic>
        <p:nvPicPr>
          <p:cNvPr id="51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68">
            <a:alphaModFix amt="100000"/>
          </a:blip>
          <a:stretch/>
        </p:blipFill>
        <p:spPr>
          <a:xfrm>
            <a:off x="11544300" y="5200650"/>
            <a:ext cx="800100" cy="800100"/>
          </a:xfrm>
          <a:prstGeom prst="rect">
            <a:avLst/>
          </a:prstGeom>
        </p:spPr>
      </p:pic>
      <p:pic>
        <p:nvPicPr>
          <p:cNvPr id="521" name="iconNode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71">
            <a:alphaModFix amt="100000"/>
            <a:extLst>
              <a:ext uri="{F4626EB1-2467-4E37-A41B-01A09B7C02B9}">
                <asvg:svgBlip xmlns:r="http://schemas.openxmlformats.org/officeDocument/2006/relationships" xmlns:asvg="http://schemas.microsoft.com/office/drawing/2016/SVG/main" r:embed="rId170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11744325" y="5400675"/>
            <a:ext cx="400050" cy="400050"/>
          </a:xfrm>
          <a:prstGeom prst="rect">
            <a:avLst/>
          </a:prstGeom>
        </p:spPr>
      </p:pic>
      <p:sp>
        <p:nvSpPr>
          <p:cNvPr id="523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534900" y="4876800"/>
            <a:ext cx="5024438" cy="4381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408"/>
              </a:lnSpc>
            </a:pPr>
            <a:r>
              <a:rPr lang="en-US" sz="2400" b="1" spc="-32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Muscular Adaptation Support</a:t>
            </a:r>
          </a:p>
        </p:txBody>
      </p:sp>
      <p:sp>
        <p:nvSpPr>
          <p:cNvPr id="525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534900" y="5385816"/>
            <a:ext cx="5024438" cy="9525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475"/>
              </a:lnSpc>
            </a:pPr>
            <a:r>
              <a:rPr lang="en-US" sz="1650" spc="-15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Building strength and flexibility through tailored workouts that promote resilience and longevity in fitness.</a:t>
            </a:r>
          </a:p>
        </p:txBody>
      </p:sp>
      <p:pic>
        <p:nvPicPr>
          <p:cNvPr id="52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73">
            <a:alphaModFix amt="100000"/>
          </a:blip>
          <a:stretch/>
        </p:blipFill>
        <p:spPr>
          <a:xfrm>
            <a:off x="10953750" y="6905625"/>
            <a:ext cx="800100" cy="800100"/>
          </a:xfrm>
          <a:prstGeom prst="rect">
            <a:avLst/>
          </a:prstGeom>
        </p:spPr>
      </p:pic>
      <p:pic>
        <p:nvPicPr>
          <p:cNvPr id="529" name="iconNode2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76">
            <a:alphaModFix amt="100000"/>
            <a:extLst>
              <a:ext uri="{54760842-B14F-466B-83D4-72983E360964}">
                <asvg:svgBlip xmlns:r="http://schemas.openxmlformats.org/officeDocument/2006/relationships" xmlns:asvg="http://schemas.microsoft.com/office/drawing/2016/SVG/main" r:embed="rId175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11153775" y="7105650"/>
            <a:ext cx="400050" cy="400050"/>
          </a:xfrm>
          <a:prstGeom prst="rect">
            <a:avLst/>
          </a:prstGeom>
        </p:spPr>
      </p:pic>
      <p:sp>
        <p:nvSpPr>
          <p:cNvPr id="531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944350" y="6736842"/>
            <a:ext cx="5614988" cy="4381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408"/>
              </a:lnSpc>
            </a:pPr>
            <a:r>
              <a:rPr lang="en-US" sz="2400" b="1" spc="-32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Metabolic Flexibility</a:t>
            </a:r>
          </a:p>
        </p:txBody>
      </p:sp>
      <p:sp>
        <p:nvSpPr>
          <p:cNvPr id="533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944350" y="7245858"/>
            <a:ext cx="5614988" cy="6381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475"/>
              </a:lnSpc>
            </a:pPr>
            <a:r>
              <a:rPr lang="en-US" sz="1650" spc="-15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Enhancing the body's ability to efficiently use different energy sources for improved metabolic health.</a:t>
            </a:r>
          </a:p>
        </p:txBody>
      </p:sp>
      <p:pic>
        <p:nvPicPr>
          <p:cNvPr id="53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78">
            <a:alphaModFix amt="100000"/>
          </a:blip>
          <a:stretch/>
        </p:blipFill>
        <p:spPr>
          <a:xfrm>
            <a:off x="6200775" y="6381750"/>
            <a:ext cx="800100" cy="800100"/>
          </a:xfrm>
          <a:prstGeom prst="rect">
            <a:avLst/>
          </a:prstGeom>
        </p:spPr>
      </p:pic>
      <p:pic>
        <p:nvPicPr>
          <p:cNvPr id="537" name="iconNode3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81">
            <a:alphaModFix amt="100000"/>
            <a:extLst>
              <a:ext uri="{CB87ECE0-1A24-4900-BCC8-70F45509ECD1}">
                <asvg:svgBlip xmlns:r="http://schemas.openxmlformats.org/officeDocument/2006/relationships" xmlns:asvg="http://schemas.microsoft.com/office/drawing/2016/SVG/main" r:embed="rId180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6400800" y="6581775"/>
            <a:ext cx="400050" cy="400050"/>
          </a:xfrm>
          <a:prstGeom prst="rect">
            <a:avLst/>
          </a:prstGeom>
        </p:spPr>
      </p:pic>
      <p:sp>
        <p:nvSpPr>
          <p:cNvPr id="539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6241542"/>
            <a:ext cx="5281612" cy="4381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3408"/>
              </a:lnSpc>
            </a:pPr>
            <a:r>
              <a:rPr lang="en-US" sz="2400" b="1" spc="-32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Leadership-Level Energy</a:t>
            </a:r>
          </a:p>
        </p:txBody>
      </p:sp>
      <p:sp>
        <p:nvSpPr>
          <p:cNvPr id="541" name="Description of a 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6750558"/>
            <a:ext cx="5281612" cy="5810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2250"/>
              </a:lnSpc>
            </a:pPr>
            <a:r>
              <a:rPr lang="en-US" sz="1500" spc="-15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Cultivating mental clarity and physical energy to maintain focus and drive in entrepreneurial pursuits.</a:t>
            </a:r>
          </a:p>
        </p:txBody>
      </p:sp>
      <p:pic>
        <p:nvPicPr>
          <p:cNvPr id="54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83">
            <a:alphaModFix amt="100000"/>
          </a:blip>
          <a:stretch/>
        </p:blipFill>
        <p:spPr>
          <a:xfrm>
            <a:off x="6200775" y="4010025"/>
            <a:ext cx="800100" cy="800100"/>
          </a:xfrm>
          <a:prstGeom prst="rect">
            <a:avLst/>
          </a:prstGeom>
        </p:spPr>
      </p:pic>
      <p:pic>
        <p:nvPicPr>
          <p:cNvPr id="545" name="iconNode4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86">
            <a:alphaModFix amt="100000"/>
            <a:extLst>
              <a:ext uri="{47975A96-E33D-4BDF-90B4-876551421A7B}">
                <asvg:svgBlip xmlns:r="http://schemas.openxmlformats.org/officeDocument/2006/relationships" xmlns:asvg="http://schemas.microsoft.com/office/drawing/2016/SVG/main" r:embed="rId185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6400800" y="4210050"/>
            <a:ext cx="400050" cy="400050"/>
          </a:xfrm>
          <a:prstGeom prst="rect">
            <a:avLst/>
          </a:prstGeom>
        </p:spPr>
      </p:pic>
      <p:sp>
        <p:nvSpPr>
          <p:cNvPr id="547" name="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3869817"/>
            <a:ext cx="5281612" cy="4381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3408"/>
              </a:lnSpc>
            </a:pPr>
            <a:r>
              <a:rPr lang="en-US" sz="2400" b="1" spc="-32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Peak Longevity Strategies</a:t>
            </a:r>
          </a:p>
        </p:txBody>
      </p:sp>
      <p:sp>
        <p:nvSpPr>
          <p:cNvPr id="549" name="Description of a 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4378833"/>
            <a:ext cx="5281612" cy="5810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2250"/>
              </a:lnSpc>
            </a:pPr>
            <a:r>
              <a:rPr lang="en-US" sz="1500" spc="-15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Implementing practices and habits that promote long-term health and reduce the risk of age related diseases.</a:t>
            </a:r>
          </a:p>
        </p:txBody>
      </p:sp>
      <p:sp>
        <p:nvSpPr>
          <p:cNvPr id="551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1114425"/>
            <a:ext cx="8939212" cy="6762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250"/>
              </a:lnSpc>
            </a:pPr>
            <a:r>
              <a:rPr lang="en-US" sz="4200" b="1" spc="-84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Mastery &amp; Long-Term Adaptation</a:t>
            </a:r>
          </a:p>
        </p:txBody>
      </p:sp>
      <p:sp>
        <p:nvSpPr>
          <p:cNvPr id="553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1905000"/>
            <a:ext cx="16797338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1800" spc="-18" dirty="0">
                <a:solidFill>
                  <a:srgbClr val="414C58">
                    <a:alpha val="100000"/>
                  </a:srgbClr>
                </a:solidFill>
                <a:latin typeface="Montserrat" panose="00000700000000000000" pitchFamily="2" charset="0"/>
              </a:rPr>
              <a:t>Elevate your health with strategic focus</a:t>
            </a:r>
          </a:p>
        </p:txBody>
      </p:sp>
      <p:pic>
        <p:nvPicPr>
          <p:cNvPr id="555" name="FOOTER_LOGO_IMG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88">
            <a:alphaModFix amt="100000"/>
          </a:blip>
          <a:stretch/>
        </p:blipFill>
        <p:spPr>
          <a:xfrm>
            <a:off x="762000" y="9620250"/>
            <a:ext cx="1257300" cy="285750"/>
          </a:xfrm>
          <a:prstGeom prst="rect">
            <a:avLst/>
          </a:prstGeom>
        </p:spPr>
      </p:pic>
      <p:pic>
        <p:nvPicPr>
          <p:cNvPr id="55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90">
            <a:alphaModFix amt="100000"/>
          </a:blip>
          <a:stretch/>
        </p:blipFill>
        <p:spPr>
          <a:xfrm>
            <a:off x="2114360" y="9667875"/>
            <a:ext cx="2828925" cy="190500"/>
          </a:xfrm>
          <a:prstGeom prst="rect">
            <a:avLst/>
          </a:prstGeom>
        </p:spPr>
      </p:pic>
      <p:sp>
        <p:nvSpPr>
          <p:cNvPr id="559" name="Sourc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2209610" y="9667875"/>
            <a:ext cx="2776538" cy="2000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/>
            <a:r>
              <a:rPr lang="en-US" sz="1500" spc="-14" dirty="0">
                <a:solidFill>
                  <a:srgbClr val="414C58">
                    <a:alpha val="100000"/>
                  </a:srgbClr>
                </a:solidFill>
                <a:latin typeface="Montserrat" panose="00000700000000000000" pitchFamily="2" charset="0"/>
              </a:rPr>
              <a:t>www.ultrapreneurgroup.com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94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6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96">
            <a:alphaModFix amt="100000"/>
          </a:blip>
          <a:stretch/>
        </p:blipFill>
        <p:spPr>
          <a:xfrm>
            <a:off x="762572" y="714184"/>
            <a:ext cx="16764000" cy="9525"/>
          </a:xfrm>
          <a:prstGeom prst="rect">
            <a:avLst/>
          </a:prstGeom>
        </p:spPr>
      </p:pic>
      <p:pic>
        <p:nvPicPr>
          <p:cNvPr id="56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98">
            <a:alphaModFix amt="100000"/>
          </a:blip>
          <a:stretch/>
        </p:blipFill>
        <p:spPr>
          <a:xfrm>
            <a:off x="762572" y="8926068"/>
            <a:ext cx="16764000" cy="9525"/>
          </a:xfrm>
          <a:prstGeom prst="rect">
            <a:avLst/>
          </a:prstGeom>
        </p:spPr>
      </p:pic>
      <p:pic>
        <p:nvPicPr>
          <p:cNvPr id="56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00">
            <a:alphaModFix amt="100000"/>
          </a:blip>
          <a:stretch/>
        </p:blipFill>
        <p:spPr>
          <a:xfrm>
            <a:off x="762000" y="2705100"/>
            <a:ext cx="7696200" cy="5905500"/>
          </a:xfrm>
          <a:prstGeom prst="rect">
            <a:avLst/>
          </a:prstGeom>
          <a:effectLst>
            <a:outerShdw blurRad="285750" dist="0" dir="27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568" name="f322cdfd-1022-4572-a12b-479ad469aae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02">
            <a:alphaModFix amt="100000"/>
          </a:blip>
          <a:stretch/>
        </p:blipFill>
        <p:spPr>
          <a:xfrm>
            <a:off x="876300" y="2819400"/>
            <a:ext cx="7467600" cy="5562600"/>
          </a:xfrm>
          <a:prstGeom prst="rect">
            <a:avLst/>
          </a:prstGeom>
          <a:effectLst>
            <a:outerShdw blurRad="285750" dist="0" dir="27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570" name="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913400" y="2747962"/>
            <a:ext cx="300038" cy="2667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/>
            <a:r>
              <a:rPr lang="en-US" sz="2025" dirty="0">
                <a:solidFill>
                  <a:srgbClr val="C7D9DF">
                    <a:alpha val="100000"/>
                  </a:srgbClr>
                </a:solidFill>
                <a:latin typeface="Montserrat SemiBold" panose="00000700000000000000" pitchFamily="2" charset="0"/>
              </a:rPr>
              <a:t>01</a:t>
            </a:r>
          </a:p>
        </p:txBody>
      </p:sp>
      <p:sp>
        <p:nvSpPr>
          <p:cNvPr id="572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601200" y="2705100"/>
            <a:ext cx="3367088" cy="9239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400" b="1" spc="-27" dirty="0">
                <a:solidFill>
                  <a:srgbClr val="181C21">
                    <a:alpha val="100000"/>
                  </a:srgbClr>
                </a:solidFill>
                <a:latin typeface="Montserrat" panose="00000700000000000000" pitchFamily="2" charset="0"/>
              </a:rPr>
              <a:t>Custom Dashboard &amp; Charts</a:t>
            </a:r>
          </a:p>
        </p:txBody>
      </p:sp>
      <p:sp>
        <p:nvSpPr>
          <p:cNvPr id="574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601200" y="3619500"/>
            <a:ext cx="3367088" cy="8953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325"/>
              </a:lnSpc>
            </a:pPr>
            <a:r>
              <a:rPr lang="en-US" sz="1500" spc="-14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The app features a customizable dashboard to visualize user progress through various metrics.</a:t>
            </a:r>
          </a:p>
        </p:txBody>
      </p:sp>
      <p:sp>
        <p:nvSpPr>
          <p:cNvPr id="576" name="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887587" y="4852988"/>
            <a:ext cx="357188" cy="2667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/>
            <a:r>
              <a:rPr lang="en-US" sz="2025" dirty="0">
                <a:solidFill>
                  <a:srgbClr val="C7D9DF">
                    <a:alpha val="100000"/>
                  </a:srgbClr>
                </a:solidFill>
                <a:latin typeface="Montserrat SemiBold" panose="00000700000000000000" pitchFamily="2" charset="0"/>
              </a:rPr>
              <a:t>02</a:t>
            </a:r>
          </a:p>
        </p:txBody>
      </p:sp>
      <p:sp>
        <p:nvSpPr>
          <p:cNvPr id="578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601200" y="4810125"/>
            <a:ext cx="3367088" cy="9239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400" b="1" spc="-27" dirty="0">
                <a:solidFill>
                  <a:srgbClr val="181C21">
                    <a:alpha val="100000"/>
                  </a:srgbClr>
                </a:solidFill>
                <a:latin typeface="Montserrat" panose="00000700000000000000" pitchFamily="2" charset="0"/>
              </a:rPr>
              <a:t>Personalized Health Metrics</a:t>
            </a:r>
          </a:p>
        </p:txBody>
      </p:sp>
      <p:sp>
        <p:nvSpPr>
          <p:cNvPr id="580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601200" y="5724525"/>
            <a:ext cx="3367088" cy="4857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1860"/>
              </a:lnSpc>
            </a:pPr>
            <a:r>
              <a:rPr lang="en-US" sz="1200" spc="-14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Users receive tailored health metrics that help track their wellness journey effectively.</a:t>
            </a:r>
          </a:p>
        </p:txBody>
      </p:sp>
      <p:sp>
        <p:nvSpPr>
          <p:cNvPr id="582" name="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888730" y="6544532"/>
            <a:ext cx="357188" cy="2667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/>
            <a:r>
              <a:rPr lang="en-US" sz="2025" dirty="0">
                <a:solidFill>
                  <a:srgbClr val="C7D9DF">
                    <a:alpha val="100000"/>
                  </a:srgbClr>
                </a:solidFill>
                <a:latin typeface="Montserrat SemiBold" panose="00000700000000000000" pitchFamily="2" charset="0"/>
              </a:rPr>
              <a:t>03</a:t>
            </a:r>
          </a:p>
        </p:txBody>
      </p:sp>
      <p:sp>
        <p:nvSpPr>
          <p:cNvPr id="584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601200" y="6501670"/>
            <a:ext cx="3367088" cy="9239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400" b="1" spc="-27" dirty="0">
                <a:solidFill>
                  <a:srgbClr val="181C21">
                    <a:alpha val="100000"/>
                  </a:srgbClr>
                </a:solidFill>
                <a:latin typeface="Montserrat" panose="00000700000000000000" pitchFamily="2" charset="0"/>
              </a:rPr>
              <a:t>Daily Tasks and Protocols</a:t>
            </a:r>
          </a:p>
        </p:txBody>
      </p:sp>
      <p:sp>
        <p:nvSpPr>
          <p:cNvPr id="586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601200" y="7416070"/>
            <a:ext cx="3367088" cy="8953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325"/>
              </a:lnSpc>
            </a:pPr>
            <a:r>
              <a:rPr lang="en-US" sz="1500" spc="-14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Users can manage daily tasks and health protocols to ensure consistent progress.</a:t>
            </a:r>
          </a:p>
        </p:txBody>
      </p:sp>
      <p:sp>
        <p:nvSpPr>
          <p:cNvPr id="588" name="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465969" y="2747962"/>
            <a:ext cx="385762" cy="2667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/>
            <a:r>
              <a:rPr lang="en-US" sz="2025" dirty="0">
                <a:solidFill>
                  <a:srgbClr val="C7D9DF">
                    <a:alpha val="100000"/>
                  </a:srgbClr>
                </a:solidFill>
                <a:latin typeface="Montserrat SemiBold" panose="00000700000000000000" pitchFamily="2" charset="0"/>
              </a:rPr>
              <a:t>04</a:t>
            </a:r>
          </a:p>
        </p:txBody>
      </p:sp>
      <p:sp>
        <p:nvSpPr>
          <p:cNvPr id="590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4192250" y="2705100"/>
            <a:ext cx="3367088" cy="9239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400" b="1" spc="-27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Private Coaching Access</a:t>
            </a:r>
          </a:p>
        </p:txBody>
      </p:sp>
      <p:sp>
        <p:nvSpPr>
          <p:cNvPr id="592" name="Description of a 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4192250" y="3619500"/>
            <a:ext cx="3367088" cy="8953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325"/>
              </a:lnSpc>
            </a:pPr>
            <a:r>
              <a:rPr lang="en-US" sz="1500" spc="-14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The app grants users access to private coaching for personalized support and guidance.</a:t>
            </a:r>
          </a:p>
        </p:txBody>
      </p:sp>
      <p:sp>
        <p:nvSpPr>
          <p:cNvPr id="594" name="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478066" y="4852988"/>
            <a:ext cx="357188" cy="2667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/>
            <a:r>
              <a:rPr lang="en-US" sz="2025" dirty="0">
                <a:solidFill>
                  <a:srgbClr val="C7D9DF">
                    <a:alpha val="100000"/>
                  </a:srgbClr>
                </a:solidFill>
                <a:latin typeface="Montserrat SemiBold" panose="00000700000000000000" pitchFamily="2" charset="0"/>
              </a:rPr>
              <a:t>05</a:t>
            </a:r>
          </a:p>
        </p:txBody>
      </p:sp>
      <p:sp>
        <p:nvSpPr>
          <p:cNvPr id="596" name="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4192250" y="4810125"/>
            <a:ext cx="3367088" cy="9239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400" b="1" spc="-27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Members-Only Community</a:t>
            </a:r>
          </a:p>
        </p:txBody>
      </p:sp>
      <p:sp>
        <p:nvSpPr>
          <p:cNvPr id="598" name="Description of a 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4192250" y="5724525"/>
            <a:ext cx="3367088" cy="11906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325"/>
              </a:lnSpc>
            </a:pPr>
            <a:r>
              <a:rPr lang="en-US" sz="1500" spc="-14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Users can connect with a community of members for support, motivation, and sharing experiences.</a:t>
            </a:r>
          </a:p>
        </p:txBody>
      </p:sp>
      <p:sp>
        <p:nvSpPr>
          <p:cNvPr id="600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1114425"/>
            <a:ext cx="16797338" cy="6762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250"/>
              </a:lnSpc>
            </a:pPr>
            <a:r>
              <a:rPr lang="en-US" sz="4200" b="1" spc="-84" dirty="0">
                <a:solidFill>
                  <a:srgbClr val="313A43">
                    <a:alpha val="100000"/>
                  </a:srgbClr>
                </a:solidFill>
                <a:latin typeface="Montserrat" panose="00000700000000000000" pitchFamily="2" charset="0"/>
              </a:rPr>
              <a:t>ULTRApreneur App Features</a:t>
            </a:r>
          </a:p>
        </p:txBody>
      </p:sp>
      <p:sp>
        <p:nvSpPr>
          <p:cNvPr id="602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1905000"/>
            <a:ext cx="16797338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1800" spc="-18" dirty="0">
                <a:solidFill>
                  <a:srgbClr val="414C58">
                    <a:alpha val="100000"/>
                  </a:srgbClr>
                </a:solidFill>
                <a:latin typeface="Montserrat" panose="00000700000000000000" pitchFamily="2" charset="0"/>
              </a:rPr>
              <a:t>Overview of Key Functionalities</a:t>
            </a:r>
          </a:p>
        </p:txBody>
      </p:sp>
      <p:pic>
        <p:nvPicPr>
          <p:cNvPr id="604" name="FOOTER_LOGO_IMG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04">
            <a:alphaModFix amt="100000"/>
          </a:blip>
          <a:stretch/>
        </p:blipFill>
        <p:spPr>
          <a:xfrm>
            <a:off x="762000" y="9620250"/>
            <a:ext cx="1257300" cy="285750"/>
          </a:xfrm>
          <a:prstGeom prst="rect">
            <a:avLst/>
          </a:prstGeom>
        </p:spPr>
      </p:pic>
      <p:pic>
        <p:nvPicPr>
          <p:cNvPr id="60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06">
            <a:alphaModFix amt="100000"/>
          </a:blip>
          <a:stretch/>
        </p:blipFill>
        <p:spPr>
          <a:xfrm>
            <a:off x="2114360" y="9667875"/>
            <a:ext cx="2828925" cy="190500"/>
          </a:xfrm>
          <a:prstGeom prst="rect">
            <a:avLst/>
          </a:prstGeom>
        </p:spPr>
      </p:pic>
      <p:sp>
        <p:nvSpPr>
          <p:cNvPr id="608" name="Sourc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2209610" y="9667875"/>
            <a:ext cx="2776538" cy="2000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/>
            <a:r>
              <a:rPr lang="en-US" sz="1500" spc="-14" dirty="0">
                <a:solidFill>
                  <a:srgbClr val="414C58">
                    <a:alpha val="100000"/>
                  </a:srgbClr>
                </a:solidFill>
                <a:latin typeface="Montserrat" panose="00000700000000000000" pitchFamily="2" charset="0"/>
              </a:rPr>
              <a:t>www.ultrapreneurgroup.com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0</Words>
  <Application>Microsoft Office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4" baseType="lpstr">
      <vt:lpstr>Arial</vt:lpstr>
      <vt:lpstr>Calibri</vt:lpstr>
      <vt:lpstr>Calibri Light</vt:lpstr>
      <vt:lpstr>Office Theme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Exporter Version: 2.5.6.0, docId: 19689233, orderId: 9228655</dc:title>
  <dc:creator>Presentations.AI Exporter</dc:creator>
  <lastModifiedBy>Presentations.AI Exporter</lastModifiedBy>
  <revision>1</revision>
  <dcterms:created xsi:type="dcterms:W3CDTF">2025-07-24T07:21:18.0000000Z</dcterms:created>
  <dcterms:modified xsi:type="dcterms:W3CDTF">2025-07-24T07:21:18.0000000Z</dcterms:modified>
</coreProperties>
</file>